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47"/>
  </p:notesMasterIdLst>
  <p:handoutMasterIdLst>
    <p:handoutMasterId r:id="rId48"/>
  </p:handoutMasterIdLst>
  <p:sldIdLst>
    <p:sldId id="469" r:id="rId2"/>
    <p:sldId id="288" r:id="rId3"/>
    <p:sldId id="470" r:id="rId4"/>
    <p:sldId id="471" r:id="rId5"/>
    <p:sldId id="472" r:id="rId6"/>
    <p:sldId id="473" r:id="rId7"/>
    <p:sldId id="474" r:id="rId8"/>
    <p:sldId id="475" r:id="rId9"/>
    <p:sldId id="476" r:id="rId10"/>
    <p:sldId id="477" r:id="rId11"/>
    <p:sldId id="479" r:id="rId12"/>
    <p:sldId id="480" r:id="rId13"/>
    <p:sldId id="481" r:id="rId14"/>
    <p:sldId id="483" r:id="rId15"/>
    <p:sldId id="484" r:id="rId16"/>
    <p:sldId id="482" r:id="rId17"/>
    <p:sldId id="485" r:id="rId18"/>
    <p:sldId id="486" r:id="rId19"/>
    <p:sldId id="489" r:id="rId20"/>
    <p:sldId id="488" r:id="rId21"/>
    <p:sldId id="487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8" r:id="rId30"/>
    <p:sldId id="497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4" r:id="rId46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69"/>
            <p14:sldId id="288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9"/>
            <p14:sldId id="480"/>
            <p14:sldId id="481"/>
            <p14:sldId id="483"/>
            <p14:sldId id="484"/>
            <p14:sldId id="482"/>
            <p14:sldId id="485"/>
            <p14:sldId id="486"/>
            <p14:sldId id="489"/>
            <p14:sldId id="488"/>
            <p14:sldId id="487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497"/>
            <p14:sldId id="499"/>
            <p14:sldId id="500"/>
            <p14:sldId id="501"/>
            <p14:sldId id="502"/>
            <p14:sldId id="503"/>
            <p14:sldId id="504"/>
            <p14:sldId id="505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3C00"/>
    <a:srgbClr val="BD85F7"/>
    <a:srgbClr val="000000"/>
    <a:srgbClr val="0D2477"/>
    <a:srgbClr val="092240"/>
    <a:srgbClr val="FF919C"/>
    <a:srgbClr val="F8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/>
    <p:restoredTop sz="95340"/>
  </p:normalViewPr>
  <p:slideViewPr>
    <p:cSldViewPr snapToGrid="0" snapToObjects="1">
      <p:cViewPr varScale="1">
        <p:scale>
          <a:sx n="125" d="100"/>
          <a:sy n="125" d="100"/>
        </p:scale>
        <p:origin x="3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9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26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83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57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94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7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62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60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57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1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92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53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65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1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0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0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61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2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18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7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44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04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0928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207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5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40515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08921"/>
            <a:ext cx="10972800" cy="34172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3808-D0E5-4D15-A9FF-8BA6ECFFB88B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422D-0E65-4B81-9088-EA407164B4A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1700809"/>
            <a:ext cx="10945216" cy="72008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2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1661159"/>
            <a:ext cx="10075479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2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4657CDC-790B-5B43-A1E2-05ACC7341BB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61020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3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1C06C6-61D8-E14E-B26A-EC6DF13C5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665017"/>
            <a:ext cx="10075479" cy="57538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3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67AB8-F1BD-8C4B-9148-198F7FCF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683755"/>
            <a:ext cx="9753600" cy="1223228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>
              <a:defRPr spc="0"/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E6C14DE-F4F4-A44E-8CFA-84E77258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47" y="4061012"/>
            <a:ext cx="9778253" cy="23578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28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200" spc="300" dirty="0">
                <a:latin typeface="Arial" panose="020B0604020202020204" pitchFamily="34" charset="0"/>
                <a:cs typeface="Arial" panose="020B0604020202020204" pitchFamily="34" charset="0"/>
              </a:rPr>
              <a:t>   THE UNIVERSITY OF STRATHCLYDE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35" r:id="rId2"/>
    <p:sldLayoutId id="2147484011" r:id="rId3"/>
    <p:sldLayoutId id="2147484012" r:id="rId4"/>
    <p:sldLayoutId id="2147484013" r:id="rId5"/>
    <p:sldLayoutId id="2147484080" r:id="rId6"/>
    <p:sldLayoutId id="2147484081" r:id="rId7"/>
    <p:sldLayoutId id="2147484079" r:id="rId8"/>
    <p:sldLayoutId id="2147484014" r:id="rId9"/>
    <p:sldLayoutId id="2147484015" r:id="rId10"/>
    <p:sldLayoutId id="2147484073" r:id="rId11"/>
    <p:sldLayoutId id="2147484074" r:id="rId12"/>
    <p:sldLayoutId id="2147484076" r:id="rId13"/>
    <p:sldLayoutId id="2147484016" r:id="rId14"/>
    <p:sldLayoutId id="2147484048" r:id="rId15"/>
    <p:sldLayoutId id="2147484024" r:id="rId16"/>
    <p:sldLayoutId id="2147484078" r:id="rId17"/>
    <p:sldLayoutId id="2147484029" r:id="rId18"/>
    <p:sldLayoutId id="2147484075" r:id="rId19"/>
    <p:sldLayoutId id="2147484040" r:id="rId20"/>
    <p:sldLayoutId id="2147484030" r:id="rId21"/>
    <p:sldLayoutId id="2147484031" r:id="rId22"/>
    <p:sldLayoutId id="2147484032" r:id="rId23"/>
    <p:sldLayoutId id="2147484077" r:id="rId24"/>
    <p:sldLayoutId id="2147484036" r:id="rId25"/>
    <p:sldLayoutId id="2147484044" r:id="rId26"/>
    <p:sldLayoutId id="2147484046" r:id="rId27"/>
    <p:sldLayoutId id="2147484049" r:id="rId28"/>
    <p:sldLayoutId id="2147484050" r:id="rId29"/>
    <p:sldLayoutId id="2147484082" r:id="rId30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002060"/>
        </a:buClr>
        <a:buFont typeface="Wingdings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oleObject" Target="../embeddings/oleObject2.bin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6.png"/><Relationship Id="rId10" Type="http://schemas.openxmlformats.org/officeDocument/2006/relationships/image" Target="../media/image29.emf"/><Relationship Id="rId4" Type="http://schemas.openxmlformats.org/officeDocument/2006/relationships/image" Target="../media/image7.emf"/><Relationship Id="rId9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emf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8.emf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4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5.emf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49.emf"/><Relationship Id="rId9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08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331341" y="2825942"/>
            <a:ext cx="9514080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pc="0" dirty="0">
                <a:solidFill>
                  <a:schemeClr val="bg1"/>
                </a:solidFill>
              </a:rPr>
              <a:t>Discrete Fourier Transform</a:t>
            </a:r>
          </a:p>
          <a:p>
            <a:endParaRPr lang="en-US" sz="6000" spc="0" dirty="0">
              <a:solidFill>
                <a:schemeClr val="bg1"/>
              </a:solidFill>
            </a:endParaRPr>
          </a:p>
          <a:p>
            <a:endParaRPr lang="en-US" sz="4000" spc="0" dirty="0">
              <a:solidFill>
                <a:schemeClr val="bg1"/>
              </a:solidFill>
            </a:endParaRPr>
          </a:p>
          <a:p>
            <a:endParaRPr lang="en-US" sz="6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140" y="6314707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Transform Tools with Applications	</a:t>
            </a:r>
            <a:endParaRPr lang="en-US" sz="1200" spc="3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Spectral Leakage and Scallop Loss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5CFE35-A565-9D49-B1A2-45A23D86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87" y="1039195"/>
            <a:ext cx="3516201" cy="2641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BDA4F5-29C7-8B47-ADC4-0F5A98B9E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56" y="1020342"/>
            <a:ext cx="3735471" cy="28066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BBCAF7-BA23-6E44-B106-5FA9121A8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527" y="1039195"/>
            <a:ext cx="3735473" cy="28066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78A86E-DA9A-CD4E-BAE6-3434C42A9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55" y="3957432"/>
            <a:ext cx="3643063" cy="27371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14C05E-4ED9-B64B-B049-4CD450546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88" y="3990203"/>
            <a:ext cx="3643063" cy="27371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880A8A-9E88-4D46-8319-8C7C264460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937" y="3976286"/>
            <a:ext cx="3643063" cy="27371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C080578-294F-E84C-8A4C-96268AA4A26A}"/>
              </a:ext>
            </a:extLst>
          </p:cNvPr>
          <p:cNvSpPr txBox="1"/>
          <p:nvPr/>
        </p:nvSpPr>
        <p:spPr>
          <a:xfrm>
            <a:off x="3110846" y="3327585"/>
            <a:ext cx="8097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 spectrum us spreading – Leaking into other frequency components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The magnitude is reduced – Scallop Loss</a:t>
            </a:r>
          </a:p>
        </p:txBody>
      </p:sp>
    </p:spTree>
    <p:extLst>
      <p:ext uri="{BB962C8B-B14F-4D97-AF65-F5344CB8AC3E}">
        <p14:creationId xmlns:p14="http://schemas.microsoft.com/office/powerpoint/2010/main" val="277655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Windows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E7CD5-C56E-9140-82E0-AAE8331EFDE4}"/>
              </a:ext>
            </a:extLst>
          </p:cNvPr>
          <p:cNvSpPr txBox="1"/>
          <p:nvPr/>
        </p:nvSpPr>
        <p:spPr>
          <a:xfrm>
            <a:off x="976430" y="1142765"/>
            <a:ext cx="109458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Windowing using window functions are used to reduce the effects of Scallop Loss and Spectral Leakage. </a:t>
            </a:r>
          </a:p>
          <a:p>
            <a:endParaRPr lang="en-GB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First let us define 5 popular windows of length N. 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8317A8-4B8A-9F41-B0BD-331DD62E175C}"/>
              </a:ext>
            </a:extLst>
          </p:cNvPr>
          <p:cNvGrpSpPr/>
          <p:nvPr/>
        </p:nvGrpSpPr>
        <p:grpSpPr>
          <a:xfrm>
            <a:off x="1246187" y="2802356"/>
            <a:ext cx="7836286" cy="4114797"/>
            <a:chOff x="1246187" y="2802356"/>
            <a:chExt cx="7836286" cy="4114797"/>
          </a:xfrm>
        </p:grpSpPr>
        <p:graphicFrame>
          <p:nvGraphicFramePr>
            <p:cNvPr id="10" name="Object 4">
              <a:extLst>
                <a:ext uri="{FF2B5EF4-FFF2-40B4-BE49-F238E27FC236}">
                  <a16:creationId xmlns:a16="http://schemas.microsoft.com/office/drawing/2014/main" id="{9C752F30-2CA1-4E4A-946B-CED3270D87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5057034"/>
                </p:ext>
              </p:extLst>
            </p:nvPr>
          </p:nvGraphicFramePr>
          <p:xfrm>
            <a:off x="3085101" y="2802356"/>
            <a:ext cx="5997372" cy="41147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07" name="Equation" r:id="rId3" imgW="56756300" imgH="37744400" progId="Equation.3">
                    <p:embed/>
                  </p:oleObj>
                </mc:Choice>
                <mc:Fallback>
                  <p:oleObj name="Equation" r:id="rId3" imgW="56756300" imgH="37744400" progId="Equation.3">
                    <p:embed/>
                    <p:pic>
                      <p:nvPicPr>
                        <p:cNvPr id="10" name="Object 4">
                          <a:extLst>
                            <a:ext uri="{FF2B5EF4-FFF2-40B4-BE49-F238E27FC236}">
                              <a16:creationId xmlns:a16="http://schemas.microsoft.com/office/drawing/2014/main" id="{9C752F30-2CA1-4E4A-946B-CED3270D875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5101" y="2802356"/>
                          <a:ext cx="5997372" cy="41147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A46A79-7DA9-9847-AF62-57B0324BB970}"/>
                </a:ext>
              </a:extLst>
            </p:cNvPr>
            <p:cNvSpPr txBox="1"/>
            <p:nvPr/>
          </p:nvSpPr>
          <p:spPr>
            <a:xfrm>
              <a:off x="1246187" y="2813900"/>
              <a:ext cx="1428596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Rectangular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 </a:t>
              </a: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r>
                <a:rPr lang="en-US" dirty="0" err="1">
                  <a:solidFill>
                    <a:srgbClr val="000000"/>
                  </a:solidFill>
                </a:rPr>
                <a:t>Hanning</a:t>
              </a:r>
              <a:endParaRPr lang="en-US" dirty="0">
                <a:solidFill>
                  <a:srgbClr val="000000"/>
                </a:solidFill>
              </a:endParaRP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r>
                <a:rPr lang="en-US" dirty="0">
                  <a:solidFill>
                    <a:srgbClr val="000000"/>
                  </a:solidFill>
                </a:rPr>
                <a:t>Hamming</a:t>
              </a: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r>
                <a:rPr lang="en-US" dirty="0">
                  <a:solidFill>
                    <a:srgbClr val="000000"/>
                  </a:solidFill>
                </a:rPr>
                <a:t>Blackman</a:t>
              </a: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r>
                <a:rPr lang="en-US" dirty="0">
                  <a:solidFill>
                    <a:srgbClr val="000000"/>
                  </a:solidFill>
                </a:rPr>
                <a:t>Kaiser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58D1C4C-ED8B-0B47-B5AD-2D98B5AF40A7}"/>
              </a:ext>
            </a:extLst>
          </p:cNvPr>
          <p:cNvSpPr txBox="1"/>
          <p:nvPr/>
        </p:nvSpPr>
        <p:spPr>
          <a:xfrm>
            <a:off x="7067440" y="2562736"/>
            <a:ext cx="4854804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Each window has its own characteristics in terms of Side-lobe levels and main-lobe size. </a:t>
            </a:r>
          </a:p>
        </p:txBody>
      </p:sp>
    </p:spTree>
    <p:extLst>
      <p:ext uri="{BB962C8B-B14F-4D97-AF65-F5344CB8AC3E}">
        <p14:creationId xmlns:p14="http://schemas.microsoft.com/office/powerpoint/2010/main" val="8023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Windows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51829-28F8-444D-BC90-CF441E818E93}"/>
              </a:ext>
            </a:extLst>
          </p:cNvPr>
          <p:cNvSpPr txBox="1"/>
          <p:nvPr/>
        </p:nvSpPr>
        <p:spPr>
          <a:xfrm>
            <a:off x="5524107" y="899463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plot – N=40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14C8A6-86C2-2E4D-BFE3-5C106ECB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3" y="1268795"/>
            <a:ext cx="10076033" cy="54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21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Windows- Spectra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FE1F6E-3720-F943-8E63-2F0B7BD57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3" y="1197204"/>
            <a:ext cx="10306237" cy="5540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19B3D-E659-E84D-A48F-0ED6803D4098}"/>
              </a:ext>
            </a:extLst>
          </p:cNvPr>
          <p:cNvSpPr txBox="1"/>
          <p:nvPr/>
        </p:nvSpPr>
        <p:spPr>
          <a:xfrm>
            <a:off x="8449347" y="591297"/>
            <a:ext cx="3007150" cy="9233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Lower side lobes mitigate spectral leakage… but the main lobe broadens!</a:t>
            </a:r>
          </a:p>
        </p:txBody>
      </p:sp>
    </p:spTree>
    <p:extLst>
      <p:ext uri="{BB962C8B-B14F-4D97-AF65-F5344CB8AC3E}">
        <p14:creationId xmlns:p14="http://schemas.microsoft.com/office/powerpoint/2010/main" val="13082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Scallop Loss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04A76C3E-22C2-BF47-A5BC-D571F081AD99}"/>
              </a:ext>
            </a:extLst>
          </p:cNvPr>
          <p:cNvGrpSpPr>
            <a:grpSpLocks/>
          </p:cNvGrpSpPr>
          <p:nvPr/>
        </p:nvGrpSpPr>
        <p:grpSpPr bwMode="auto">
          <a:xfrm>
            <a:off x="1366888" y="908720"/>
            <a:ext cx="9135776" cy="5601029"/>
            <a:chOff x="342" y="709"/>
            <a:chExt cx="4851" cy="2856"/>
          </a:xfrm>
        </p:grpSpPr>
        <p:sp>
          <p:nvSpPr>
            <p:cNvPr id="5" name="Text Box 6">
              <a:extLst>
                <a:ext uri="{FF2B5EF4-FFF2-40B4-BE49-F238E27FC236}">
                  <a16:creationId xmlns:a16="http://schemas.microsoft.com/office/drawing/2014/main" id="{0A70A5EB-BAF8-3643-A487-77729A4F52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" y="709"/>
              <a:ext cx="4472" cy="28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1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41FEC44D-2767-724E-AF8B-D096C93D83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4" y="1117"/>
              <a:ext cx="1522" cy="1022"/>
              <a:chOff x="3960" y="5912"/>
              <a:chExt cx="2880" cy="2188"/>
            </a:xfrm>
          </p:grpSpPr>
          <p:sp>
            <p:nvSpPr>
              <p:cNvPr id="40" name="Oval 8">
                <a:extLst>
                  <a:ext uri="{FF2B5EF4-FFF2-40B4-BE49-F238E27FC236}">
                    <a16:creationId xmlns:a16="http://schemas.microsoft.com/office/drawing/2014/main" id="{D3076B14-CCBA-0249-891A-E627650E3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5912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41" name="Oval 9">
                <a:extLst>
                  <a:ext uri="{FF2B5EF4-FFF2-40B4-BE49-F238E27FC236}">
                    <a16:creationId xmlns:a16="http://schemas.microsoft.com/office/drawing/2014/main" id="{DCEB8C10-F049-9541-A2C0-EE3210734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0" y="5925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42" name="Oval 10">
                <a:extLst>
                  <a:ext uri="{FF2B5EF4-FFF2-40B4-BE49-F238E27FC236}">
                    <a16:creationId xmlns:a16="http://schemas.microsoft.com/office/drawing/2014/main" id="{86430E5D-9A51-1D45-B362-59B217D45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0" y="5940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</p:grpSp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15E727C7-5C3F-9A4D-AB01-651A3FBAE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7" y="1102"/>
              <a:ext cx="1522" cy="1021"/>
              <a:chOff x="3960" y="5913"/>
              <a:chExt cx="2880" cy="2187"/>
            </a:xfrm>
          </p:grpSpPr>
          <p:sp>
            <p:nvSpPr>
              <p:cNvPr id="37" name="Oval 12">
                <a:extLst>
                  <a:ext uri="{FF2B5EF4-FFF2-40B4-BE49-F238E27FC236}">
                    <a16:creationId xmlns:a16="http://schemas.microsoft.com/office/drawing/2014/main" id="{1C9F5972-9D4D-2E4A-AECA-6AE3C2D30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5913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38" name="Oval 13">
                <a:extLst>
                  <a:ext uri="{FF2B5EF4-FFF2-40B4-BE49-F238E27FC236}">
                    <a16:creationId xmlns:a16="http://schemas.microsoft.com/office/drawing/2014/main" id="{56412D64-3CD6-5649-9E60-2F9EA41CA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0" y="5925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39" name="Oval 14">
                <a:extLst>
                  <a:ext uri="{FF2B5EF4-FFF2-40B4-BE49-F238E27FC236}">
                    <a16:creationId xmlns:a16="http://schemas.microsoft.com/office/drawing/2014/main" id="{DB90744C-13DF-384B-9D3D-DA13161C7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0" y="5940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</p:grp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04FFE799-8436-2844-8A41-20279A561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" y="1690"/>
              <a:ext cx="3044" cy="5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1"/>
            </a:p>
          </p:txBody>
        </p:sp>
        <p:sp>
          <p:nvSpPr>
            <p:cNvPr id="10" name="Line 16">
              <a:extLst>
                <a:ext uri="{FF2B5EF4-FFF2-40B4-BE49-F238E27FC236}">
                  <a16:creationId xmlns:a16="http://schemas.microsoft.com/office/drawing/2014/main" id="{D9E3FEC0-F379-F448-8316-DFE0DFD64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8" y="1626"/>
              <a:ext cx="3901" cy="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1" name="Line 17">
              <a:extLst>
                <a:ext uri="{FF2B5EF4-FFF2-40B4-BE49-F238E27FC236}">
                  <a16:creationId xmlns:a16="http://schemas.microsoft.com/office/drawing/2014/main" id="{3761BABA-9200-5145-A362-1EE440054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9" y="877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FBE272EC-C748-AE49-8D19-4D8B074BF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6" y="1633"/>
              <a:ext cx="568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b="1">
                  <a:latin typeface="Times New Roman" panose="02020603050405020304" pitchFamily="18" charset="0"/>
                </a:rPr>
                <a:t>k, DFT Bins</a:t>
              </a:r>
              <a:endParaRPr lang="en-GB" altLang="en-US" sz="1800" b="1"/>
            </a:p>
          </p:txBody>
        </p:sp>
        <p:sp>
          <p:nvSpPr>
            <p:cNvPr id="13" name="Text Box 19">
              <a:extLst>
                <a:ext uri="{FF2B5EF4-FFF2-40B4-BE49-F238E27FC236}">
                  <a16:creationId xmlns:a16="http://schemas.microsoft.com/office/drawing/2014/main" id="{002777A9-992A-E844-9411-5615FCF9C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1633"/>
              <a:ext cx="3044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b="1">
                  <a:latin typeface="Times New Roman" panose="02020603050405020304" pitchFamily="18" charset="0"/>
                </a:rPr>
                <a:t>        0                 1                  2                 3                 4                   5</a:t>
              </a:r>
              <a:endParaRPr lang="en-GB" altLang="en-US" sz="1800" b="1"/>
            </a:p>
          </p:txBody>
        </p:sp>
        <p:sp>
          <p:nvSpPr>
            <p:cNvPr id="14" name="Text Box 20">
              <a:extLst>
                <a:ext uri="{FF2B5EF4-FFF2-40B4-BE49-F238E27FC236}">
                  <a16:creationId xmlns:a16="http://schemas.microsoft.com/office/drawing/2014/main" id="{16EF5A52-130B-D44C-B1CC-030A10979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793"/>
              <a:ext cx="1808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b="1">
                  <a:latin typeface="Times New Roman" panose="02020603050405020304" pitchFamily="18" charset="0"/>
                </a:rPr>
                <a:t>DFT Bins viewed as main lobes of  various BPFs</a:t>
              </a:r>
              <a:endParaRPr lang="en-GB" altLang="en-US" sz="1800" b="1"/>
            </a:p>
          </p:txBody>
        </p: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3A2F8CE2-C5B6-C045-B0AB-52A7CCF049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4" y="2544"/>
              <a:ext cx="1522" cy="1021"/>
              <a:chOff x="3960" y="5913"/>
              <a:chExt cx="2880" cy="2187"/>
            </a:xfrm>
          </p:grpSpPr>
          <p:sp>
            <p:nvSpPr>
              <p:cNvPr id="34" name="Oval 22">
                <a:extLst>
                  <a:ext uri="{FF2B5EF4-FFF2-40B4-BE49-F238E27FC236}">
                    <a16:creationId xmlns:a16="http://schemas.microsoft.com/office/drawing/2014/main" id="{FBE156F3-EFF6-354B-AD31-8AD23CEF7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5913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35" name="Oval 23">
                <a:extLst>
                  <a:ext uri="{FF2B5EF4-FFF2-40B4-BE49-F238E27FC236}">
                    <a16:creationId xmlns:a16="http://schemas.microsoft.com/office/drawing/2014/main" id="{51CE8DA3-9F84-5C49-A4B6-6D89A099D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0" y="5925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36" name="Oval 24">
                <a:extLst>
                  <a:ext uri="{FF2B5EF4-FFF2-40B4-BE49-F238E27FC236}">
                    <a16:creationId xmlns:a16="http://schemas.microsoft.com/office/drawing/2014/main" id="{9A213F1A-632D-8648-BCB5-80C8F4102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0" y="5940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</p:grpSp>
        <p:grpSp>
          <p:nvGrpSpPr>
            <p:cNvPr id="16" name="Group 25">
              <a:extLst>
                <a:ext uri="{FF2B5EF4-FFF2-40B4-BE49-F238E27FC236}">
                  <a16:creationId xmlns:a16="http://schemas.microsoft.com/office/drawing/2014/main" id="{1B759928-2003-3D43-ACA9-8222D5D115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8" y="2530"/>
              <a:ext cx="1522" cy="1021"/>
              <a:chOff x="3960" y="5913"/>
              <a:chExt cx="2880" cy="2187"/>
            </a:xfrm>
          </p:grpSpPr>
          <p:sp>
            <p:nvSpPr>
              <p:cNvPr id="31" name="Oval 26">
                <a:extLst>
                  <a:ext uri="{FF2B5EF4-FFF2-40B4-BE49-F238E27FC236}">
                    <a16:creationId xmlns:a16="http://schemas.microsoft.com/office/drawing/2014/main" id="{8DA8BDA6-F727-884C-8BE8-A606FA7C6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5913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32" name="Oval 27">
                <a:extLst>
                  <a:ext uri="{FF2B5EF4-FFF2-40B4-BE49-F238E27FC236}">
                    <a16:creationId xmlns:a16="http://schemas.microsoft.com/office/drawing/2014/main" id="{AA1B0444-821E-FE48-9369-75134519A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0" y="5925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33" name="Oval 28">
                <a:extLst>
                  <a:ext uri="{FF2B5EF4-FFF2-40B4-BE49-F238E27FC236}">
                    <a16:creationId xmlns:a16="http://schemas.microsoft.com/office/drawing/2014/main" id="{8A8034B6-BB2B-6146-8B61-12209499E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0" y="5940"/>
                <a:ext cx="1080" cy="2160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</p:grp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1AB0B2E7-372D-A144-BCF0-AAFF940EA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" y="3061"/>
              <a:ext cx="3045" cy="5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1"/>
            </a:p>
          </p:txBody>
        </p:sp>
        <p:sp>
          <p:nvSpPr>
            <p:cNvPr id="18" name="Line 30">
              <a:extLst>
                <a:ext uri="{FF2B5EF4-FFF2-40B4-BE49-F238E27FC236}">
                  <a16:creationId xmlns:a16="http://schemas.microsoft.com/office/drawing/2014/main" id="{668A4B3C-54A4-1247-8F46-506EC1514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8" y="3054"/>
              <a:ext cx="3901" cy="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19" name="Text Box 31">
              <a:extLst>
                <a:ext uri="{FF2B5EF4-FFF2-40B4-BE49-F238E27FC236}">
                  <a16:creationId xmlns:a16="http://schemas.microsoft.com/office/drawing/2014/main" id="{A3E4839D-3BF7-CC43-9357-6652AE5FF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4" y="3061"/>
              <a:ext cx="19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b="1"/>
            </a:p>
          </p:txBody>
        </p:sp>
        <p:sp>
          <p:nvSpPr>
            <p:cNvPr id="20" name="Text Box 32">
              <a:extLst>
                <a:ext uri="{FF2B5EF4-FFF2-40B4-BE49-F238E27FC236}">
                  <a16:creationId xmlns:a16="http://schemas.microsoft.com/office/drawing/2014/main" id="{4A71A5F0-D666-1E43-8776-31B078632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0" y="2221"/>
              <a:ext cx="1808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latin typeface="Times New Roman" panose="02020603050405020304" pitchFamily="18" charset="0"/>
                </a:rPr>
                <a:t>Main lobe response for each DFT bin</a:t>
              </a:r>
              <a:endParaRPr lang="en-GB" altLang="en-US" sz="1800" b="1" dirty="0"/>
            </a:p>
          </p:txBody>
        </p:sp>
        <p:sp>
          <p:nvSpPr>
            <p:cNvPr id="21" name="Rectangle 33">
              <a:extLst>
                <a:ext uri="{FF2B5EF4-FFF2-40B4-BE49-F238E27FC236}">
                  <a16:creationId xmlns:a16="http://schemas.microsoft.com/office/drawing/2014/main" id="{3F8E0E70-F696-8D44-AA0B-5FB80F5561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79" y="2768"/>
              <a:ext cx="3140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1"/>
            </a:p>
          </p:txBody>
        </p:sp>
        <p:sp>
          <p:nvSpPr>
            <p:cNvPr id="22" name="Line 34">
              <a:extLst>
                <a:ext uri="{FF2B5EF4-FFF2-40B4-BE49-F238E27FC236}">
                  <a16:creationId xmlns:a16="http://schemas.microsoft.com/office/drawing/2014/main" id="{52685C70-E93C-FF48-B1F9-C19412FFC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8" y="2543"/>
              <a:ext cx="323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23" name="Text Box 35">
              <a:extLst>
                <a:ext uri="{FF2B5EF4-FFF2-40B4-BE49-F238E27FC236}">
                  <a16:creationId xmlns:a16="http://schemas.microsoft.com/office/drawing/2014/main" id="{9546D584-4D50-AA41-B98F-F1F090CFE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" y="2438"/>
              <a:ext cx="12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b="1">
                  <a:latin typeface="Times New Roman" panose="02020603050405020304" pitchFamily="18" charset="0"/>
                </a:rPr>
                <a:t>Max response</a:t>
              </a:r>
              <a:endParaRPr lang="en-GB" altLang="en-US" sz="1800" b="1"/>
            </a:p>
          </p:txBody>
        </p: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CBA046C8-2BEE-C74E-A9A7-A2883750CD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2760"/>
              <a:ext cx="32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25" name="Text Box 37">
              <a:extLst>
                <a:ext uri="{FF2B5EF4-FFF2-40B4-BE49-F238E27FC236}">
                  <a16:creationId xmlns:a16="http://schemas.microsoft.com/office/drawing/2014/main" id="{3055265F-4328-804C-9BB9-9AD4F70E5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" y="2641"/>
              <a:ext cx="123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b="1" dirty="0">
                  <a:latin typeface="Times New Roman" panose="02020603050405020304" pitchFamily="18" charset="0"/>
                </a:rPr>
                <a:t>Min response</a:t>
              </a:r>
              <a:endParaRPr lang="en-GB" altLang="en-US" sz="1800" b="1" dirty="0"/>
            </a:p>
          </p:txBody>
        </p:sp>
        <p:sp>
          <p:nvSpPr>
            <p:cNvPr id="26" name="Line 38">
              <a:extLst>
                <a:ext uri="{FF2B5EF4-FFF2-40B4-BE49-F238E27FC236}">
                  <a16:creationId xmlns:a16="http://schemas.microsoft.com/office/drawing/2014/main" id="{F4505CD3-BD4A-0948-8AFC-CB0827654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0" y="2305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27" name="Line 39">
              <a:extLst>
                <a:ext uri="{FF2B5EF4-FFF2-40B4-BE49-F238E27FC236}">
                  <a16:creationId xmlns:a16="http://schemas.microsoft.com/office/drawing/2014/main" id="{6CA3043F-395E-E04F-8046-9AE45B546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9" y="2305"/>
              <a:ext cx="0" cy="2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28" name="Line 40">
              <a:extLst>
                <a:ext uri="{FF2B5EF4-FFF2-40B4-BE49-F238E27FC236}">
                  <a16:creationId xmlns:a16="http://schemas.microsoft.com/office/drawing/2014/main" id="{E0966790-5063-ED43-96CB-1693C73F0E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3" y="2753"/>
              <a:ext cx="0" cy="1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b="1"/>
            </a:p>
          </p:txBody>
        </p:sp>
        <p:sp>
          <p:nvSpPr>
            <p:cNvPr id="29" name="Text Box 41">
              <a:extLst>
                <a:ext uri="{FF2B5EF4-FFF2-40B4-BE49-F238E27FC236}">
                  <a16:creationId xmlns:a16="http://schemas.microsoft.com/office/drawing/2014/main" id="{62F8A97B-7E5A-B744-B6E2-8EFD68360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2053"/>
              <a:ext cx="1047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b="1">
                  <a:latin typeface="Times New Roman" panose="02020603050405020304" pitchFamily="18" charset="0"/>
                </a:rPr>
                <a:t>Scallop Loss</a:t>
              </a:r>
              <a:endParaRPr lang="en-GB" altLang="en-US" sz="1800" b="1"/>
            </a:p>
          </p:txBody>
        </p:sp>
        <p:sp>
          <p:nvSpPr>
            <p:cNvPr id="30" name="Text Box 42">
              <a:extLst>
                <a:ext uri="{FF2B5EF4-FFF2-40B4-BE49-F238E27FC236}">
                  <a16:creationId xmlns:a16="http://schemas.microsoft.com/office/drawing/2014/main" id="{34270C75-5E67-7A4A-A97C-0FFD2688C7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067"/>
              <a:ext cx="3044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b="1">
                  <a:latin typeface="Times New Roman" panose="02020603050405020304" pitchFamily="18" charset="0"/>
                </a:rPr>
                <a:t>        0                 1                  2                 3                 4                   5</a:t>
              </a:r>
              <a:endParaRPr lang="en-GB" altLang="en-US" sz="1800" b="1"/>
            </a:p>
          </p:txBody>
        </p:sp>
      </p:grpSp>
    </p:spTree>
    <p:extLst>
      <p:ext uri="{BB962C8B-B14F-4D97-AF65-F5344CB8AC3E}">
        <p14:creationId xmlns:p14="http://schemas.microsoft.com/office/powerpoint/2010/main" val="300489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Quantifying the Scallop Loss</a:t>
            </a:r>
          </a:p>
        </p:txBody>
      </p:sp>
      <p:graphicFrame>
        <p:nvGraphicFramePr>
          <p:cNvPr id="43" name="Object 3">
            <a:extLst>
              <a:ext uri="{FF2B5EF4-FFF2-40B4-BE49-F238E27FC236}">
                <a16:creationId xmlns:a16="http://schemas.microsoft.com/office/drawing/2014/main" id="{405EA00D-F863-A74A-9090-2A0ECC5E3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196741"/>
              </p:ext>
            </p:extLst>
          </p:nvPr>
        </p:nvGraphicFramePr>
        <p:xfrm>
          <a:off x="1552902" y="2780909"/>
          <a:ext cx="9311534" cy="3583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5" name="Equation" r:id="rId3" imgW="77533500" imgH="29845000" progId="Equation.3">
                  <p:embed/>
                </p:oleObj>
              </mc:Choice>
              <mc:Fallback>
                <p:oleObj name="Equation" r:id="rId3" imgW="77533500" imgH="29845000" progId="Equation.3">
                  <p:embed/>
                  <p:pic>
                    <p:nvPicPr>
                      <p:cNvPr id="111621" name="Object 3">
                        <a:extLst>
                          <a:ext uri="{FF2B5EF4-FFF2-40B4-BE49-F238E27FC236}">
                            <a16:creationId xmlns:a16="http://schemas.microsoft.com/office/drawing/2014/main" id="{1BAF859F-96DB-1C46-8B78-44719BB07315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902" y="2780909"/>
                        <a:ext cx="9311534" cy="3583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BEC5A8-23BC-214E-B2DD-5862749F017F}"/>
              </a:ext>
            </a:extLst>
          </p:cNvPr>
          <p:cNvSpPr txBox="1"/>
          <p:nvPr/>
        </p:nvSpPr>
        <p:spPr>
          <a:xfrm>
            <a:off x="1036949" y="1404594"/>
            <a:ext cx="108313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70C0"/>
                </a:solidFill>
              </a:rPr>
              <a:t>Independently of the window type, it is possible to quantify the amount of Scallop Loss for each window </a:t>
            </a:r>
          </a:p>
        </p:txBody>
      </p:sp>
    </p:spTree>
    <p:extLst>
      <p:ext uri="{BB962C8B-B14F-4D97-AF65-F5344CB8AC3E}">
        <p14:creationId xmlns:p14="http://schemas.microsoft.com/office/powerpoint/2010/main" val="8263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Windows- Characteristics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3F446916-788E-204A-8F46-26BA1933BE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1793237"/>
              </p:ext>
            </p:extLst>
          </p:nvPr>
        </p:nvGraphicFramePr>
        <p:xfrm>
          <a:off x="1626124" y="1147713"/>
          <a:ext cx="8229600" cy="4869816"/>
        </p:xfrm>
        <a:graphic>
          <a:graphicData uri="http://schemas.openxmlformats.org/drawingml/2006/table">
            <a:tbl>
              <a:tblPr/>
              <a:tblGrid>
                <a:gridCol w="2398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0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Window</a:t>
                      </a:r>
                      <a:endParaRPr kumimoji="0" lang="en-GB" sz="2800" b="1" i="0" u="none" strike="noStrike" cap="none" normalizeH="0" baseline="0">
                        <a:ln>
                          <a:noFill/>
                        </a:ln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GB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st</a:t>
                      </a: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 Side Lobe level(dBs)</a:t>
                      </a:r>
                      <a:endParaRPr kumimoji="0" lang="en-GB" sz="2800" b="1" i="0" u="none" strike="noStrike" cap="none" normalizeH="0" baseline="0">
                        <a:ln>
                          <a:noFill/>
                        </a:ln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SL dBs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4">
                            <a:lumMod val="50000"/>
                            <a:lumOff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Rectangular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-13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3.92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0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Hanning</a:t>
                      </a:r>
                      <a:endParaRPr kumimoji="0" lang="en-GB" sz="28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-31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1.42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0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Hamming</a:t>
                      </a:r>
                      <a:endParaRPr kumimoji="0" lang="en-GB" sz="28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-41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1.78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0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Blackman</a:t>
                      </a:r>
                      <a:endParaRPr kumimoji="0" lang="en-GB" sz="28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-57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1.10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0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Kaiser b=2</a:t>
                      </a:r>
                      <a:endParaRPr kumimoji="0" lang="en-GB" sz="28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-19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1.46</a:t>
                      </a:r>
                      <a:endParaRPr kumimoji="0" lang="en-GB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Kaiser b=4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-30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1.46</a:t>
                      </a:r>
                      <a:endParaRPr kumimoji="0" lang="en-GB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05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Kaiser b=6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-44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1.46</a:t>
                      </a:r>
                      <a:endParaRPr kumimoji="0" lang="en-GB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36563" algn="ctr"/>
                          <a:tab pos="873125" algn="r"/>
                        </a:tabLst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Kaiser b = 10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-59</a:t>
                      </a:r>
                      <a:endParaRPr kumimoji="0" lang="en-GB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1.46</a:t>
                      </a:r>
                      <a:endParaRPr kumimoji="0" lang="en-GB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16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36563" algn="ctr"/>
                          <a:tab pos="873125" algn="r"/>
                        </a:tabLst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Kaiser b=12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-74</a:t>
                      </a:r>
                      <a:endParaRPr kumimoji="0" lang="en-GB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1.46</a:t>
                      </a:r>
                      <a:endParaRPr kumimoji="0" lang="en-GB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40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Windows –Spectral Leakage Mitigation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853F8-37A6-AD41-A2E6-2E333C8F3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1" y="1186934"/>
            <a:ext cx="3735471" cy="2806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188BD-5C48-F845-887E-F5730B384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87" y="3993549"/>
            <a:ext cx="3684495" cy="2768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7126C-5B2C-F545-8E52-030981802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26" y="1642343"/>
            <a:ext cx="7570273" cy="406976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0C1EFBD-1043-3947-84A9-9D894A85710B}"/>
              </a:ext>
            </a:extLst>
          </p:cNvPr>
          <p:cNvGrpSpPr/>
          <p:nvPr/>
        </p:nvGrpSpPr>
        <p:grpSpPr>
          <a:xfrm>
            <a:off x="6530558" y="863768"/>
            <a:ext cx="4952343" cy="3129781"/>
            <a:chOff x="6530558" y="863768"/>
            <a:chExt cx="4952343" cy="312978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38D89C9-1BC8-C744-ABF3-D538419C4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0558" y="1461155"/>
              <a:ext cx="1680188" cy="253239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C9C9F2-65E9-5B4B-94DE-A58152104457}"/>
                </a:ext>
              </a:extLst>
            </p:cNvPr>
            <p:cNvSpPr txBox="1"/>
            <p:nvPr/>
          </p:nvSpPr>
          <p:spPr>
            <a:xfrm>
              <a:off x="8230654" y="863768"/>
              <a:ext cx="3252247" cy="6463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Now the 100 Hz falls in the middle of the DFT bin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355698-3633-BE4D-99CF-A036657D3DB6}"/>
              </a:ext>
            </a:extLst>
          </p:cNvPr>
          <p:cNvGrpSpPr/>
          <p:nvPr/>
        </p:nvGrpSpPr>
        <p:grpSpPr>
          <a:xfrm>
            <a:off x="8210746" y="2631964"/>
            <a:ext cx="3671950" cy="2023612"/>
            <a:chOff x="8058346" y="2479564"/>
            <a:chExt cx="3671950" cy="202361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5CCE96C-1F46-154A-B94D-EC5F8D26A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8346" y="2848896"/>
              <a:ext cx="914400" cy="16542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3B98A4-5A5D-AA43-9DD5-C6B670393EE5}"/>
                </a:ext>
              </a:extLst>
            </p:cNvPr>
            <p:cNvSpPr txBox="1"/>
            <p:nvPr/>
          </p:nvSpPr>
          <p:spPr>
            <a:xfrm>
              <a:off x="8478049" y="2479564"/>
              <a:ext cx="3252247" cy="3693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Spectral leakage mitigated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32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) DFT Matrix Method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2462-6E27-604A-9A67-1D8A980148B0}"/>
              </a:ext>
            </a:extLst>
          </p:cNvPr>
          <p:cNvSpPr txBox="1"/>
          <p:nvPr/>
        </p:nvSpPr>
        <p:spPr>
          <a:xfrm>
            <a:off x="1068223" y="1677875"/>
            <a:ext cx="107022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The DFT can be written in matrix form, lets’ start to see how to create the DFT Matrix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6E0C2EF0-B72C-314E-9862-9BB071C49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031051"/>
              </p:ext>
            </p:extLst>
          </p:nvPr>
        </p:nvGraphicFramePr>
        <p:xfrm>
          <a:off x="2903690" y="2197187"/>
          <a:ext cx="4931166" cy="1510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41" name="Equation" r:id="rId3" imgW="75196700" imgH="23698200" progId="Equation.3">
                  <p:embed/>
                </p:oleObj>
              </mc:Choice>
              <mc:Fallback>
                <p:oleObj name="Equation" r:id="rId3" imgW="75196700" imgH="23698200" progId="Equation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0C34AD9-8AFD-6F43-9F51-69FF9840C7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690" y="2197187"/>
                        <a:ext cx="4931166" cy="1510561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73A8A5-A481-8D4A-BF59-3F1671CEF9A6}"/>
                  </a:ext>
                </a:extLst>
              </p:cNvPr>
              <p:cNvSpPr txBox="1"/>
              <p:nvPr/>
            </p:nvSpPr>
            <p:spPr>
              <a:xfrm>
                <a:off x="8032145" y="2472559"/>
                <a:ext cx="41572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is periodic with period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 we will exploit it!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73A8A5-A481-8D4A-BF59-3F1671CEF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145" y="2472559"/>
                <a:ext cx="4157220" cy="646331"/>
              </a:xfrm>
              <a:prstGeom prst="rect">
                <a:avLst/>
              </a:prstGeom>
              <a:blipFill>
                <a:blip r:embed="rId5"/>
                <a:stretch>
                  <a:fillRect l="-1216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F1E89699-ED14-AB43-A40F-BF4736F4B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107" y="4131956"/>
            <a:ext cx="1383583" cy="3010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44C53E-3743-BB42-B11B-21FD85178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107" y="4582147"/>
            <a:ext cx="3053917" cy="3297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32D8E-D704-C943-AFA8-691635EC7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0107" y="5011564"/>
            <a:ext cx="3211632" cy="3942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EE3976-CC54-EF40-B0E1-FA3D7E5844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171" y="5505502"/>
            <a:ext cx="3254644" cy="3942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0A5444-702E-344B-859C-AB79084BFD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8171" y="6032032"/>
            <a:ext cx="3587995" cy="3627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FC7196E-0543-3F43-B102-09337B8639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4287" y="4129019"/>
            <a:ext cx="3185823" cy="3863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502B61A-984B-0645-B536-55B2983F4C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4287" y="4747576"/>
            <a:ext cx="3003735" cy="3512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D80658-9E77-0B42-B7E7-D788833939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9491" y="5702644"/>
            <a:ext cx="2519008" cy="4408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01436B5-30FA-1B4D-945F-A59FFC2D2A88}"/>
              </a:ext>
            </a:extLst>
          </p:cNvPr>
          <p:cNvSpPr txBox="1"/>
          <p:nvPr/>
        </p:nvSpPr>
        <p:spPr>
          <a:xfrm>
            <a:off x="6654287" y="522118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general </a:t>
            </a:r>
          </a:p>
        </p:txBody>
      </p:sp>
    </p:spTree>
    <p:extLst>
      <p:ext uri="{BB962C8B-B14F-4D97-AF65-F5344CB8AC3E}">
        <p14:creationId xmlns:p14="http://schemas.microsoft.com/office/powerpoint/2010/main" val="28695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) DFT Matrix Method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BD80658-9E77-0B42-B7E7-D7888339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84" y="1682584"/>
            <a:ext cx="2069512" cy="362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1386DD-AA11-DE49-97CE-7FD988A4A09E}"/>
              </a:ext>
            </a:extLst>
          </p:cNvPr>
          <p:cNvSpPr txBox="1"/>
          <p:nvPr/>
        </p:nvSpPr>
        <p:spPr>
          <a:xfrm>
            <a:off x="1197204" y="155542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Examples: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690005-C2FF-5043-92B0-FFC4DB104098}"/>
                  </a:ext>
                </a:extLst>
              </p:cNvPr>
              <p:cNvSpPr txBox="1"/>
              <p:nvPr/>
            </p:nvSpPr>
            <p:spPr>
              <a:xfrm>
                <a:off x="1357460" y="2359486"/>
                <a:ext cx="552593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= 5; </m:t>
                      </m:r>
                    </m:oMath>
                  </m:oMathPara>
                </a14:m>
                <a:endParaRPr 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16 </m:t>
                      </m:r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= (3</m:t>
                      </m:r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+1) </m:t>
                      </m:r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5 =  1 </m:t>
                      </m:r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a:rPr lang="en-US" sz="22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5</m:t>
                      </m:r>
                    </m:oMath>
                  </m:oMathPara>
                </a14:m>
                <a:endParaRPr 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690005-C2FF-5043-92B0-FFC4DB104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2359486"/>
                <a:ext cx="5525936" cy="1107996"/>
              </a:xfrm>
              <a:prstGeom prst="rect">
                <a:avLst/>
              </a:prstGeom>
              <a:blipFill>
                <a:blip r:embed="rId3"/>
                <a:stretch>
                  <a:fillRect l="-230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3C6F83E-8F07-CF40-BEDA-65B87F82B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78" y="4225704"/>
            <a:ext cx="3980040" cy="465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E1A76C-F588-D243-9150-19EC422EDCF7}"/>
              </a:ext>
            </a:extLst>
          </p:cNvPr>
          <p:cNvSpPr txBox="1"/>
          <p:nvPr/>
        </p:nvSpPr>
        <p:spPr>
          <a:xfrm>
            <a:off x="1089734" y="23867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2F65-D012-4B4A-A42A-2755AD614F7F}"/>
              </a:ext>
            </a:extLst>
          </p:cNvPr>
          <p:cNvSpPr txBox="1"/>
          <p:nvPr/>
        </p:nvSpPr>
        <p:spPr>
          <a:xfrm>
            <a:off x="1064086" y="413752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6C390E-A12E-9347-94C7-29C5C6C5C69B}"/>
                  </a:ext>
                </a:extLst>
              </p:cNvPr>
              <p:cNvSpPr txBox="1"/>
              <p:nvPr/>
            </p:nvSpPr>
            <p:spPr>
              <a:xfrm>
                <a:off x="1357460" y="4956903"/>
                <a:ext cx="44588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2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+6)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 = 6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𝑀𝑜𝑑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6C390E-A12E-9347-94C7-29C5C6C5C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60" y="4956903"/>
                <a:ext cx="4458880" cy="430887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1335A0-C7C6-3D43-A9E8-ADBA5F401E74}"/>
                  </a:ext>
                </a:extLst>
              </p:cNvPr>
              <p:cNvSpPr txBox="1"/>
              <p:nvPr/>
            </p:nvSpPr>
            <p:spPr>
              <a:xfrm>
                <a:off x="1089734" y="5688711"/>
                <a:ext cx="4770601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>
                        <a:lumMod val="10000"/>
                      </a:schemeClr>
                    </a:solidFill>
                  </a:rPr>
                  <a:t>iii) </a:t>
                </a:r>
                <a14:m>
                  <m:oMath xmlns:m="http://schemas.openxmlformats.org/officeDocument/2006/math">
                    <m:r>
                      <a:rPr lang="en-GB" sz="2000" b="0" i="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16 </m:t>
                    </m:r>
                    <m:r>
                      <a:rPr lang="en-US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𝑀𝑜𝑑</m:t>
                    </m:r>
                    <m:r>
                      <a:rPr lang="en-US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= 4</m:t>
                    </m:r>
                    <m:r>
                      <a:rPr lang="en-US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𝑀𝑜𝑑</m:t>
                    </m:r>
                    <m:r>
                      <a:rPr lang="en-US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5 =  4 </m:t>
                    </m:r>
                    <m:r>
                      <a:rPr lang="en-US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𝑀𝑜𝑑</m:t>
                    </m:r>
                    <m:r>
                      <a:rPr lang="en-US" sz="20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5</m:t>
                    </m:r>
                  </m:oMath>
                </a14:m>
                <a:endParaRPr lang="en-US" sz="20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1335A0-C7C6-3D43-A9E8-ADBA5F401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34" y="5688711"/>
                <a:ext cx="4770601" cy="677108"/>
              </a:xfrm>
              <a:prstGeom prst="rect">
                <a:avLst/>
              </a:prstGeom>
              <a:blipFill>
                <a:blip r:embed="rId6"/>
                <a:stretch>
                  <a:fillRect l="-1326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1D8C1B4-4122-154B-AA64-70086A7D5F0A}"/>
              </a:ext>
            </a:extLst>
          </p:cNvPr>
          <p:cNvSpPr txBox="1"/>
          <p:nvPr/>
        </p:nvSpPr>
        <p:spPr>
          <a:xfrm>
            <a:off x="6889626" y="5172346"/>
            <a:ext cx="530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General rule: you need to add as many Ns until you reach a number between 0 and  N-1.  </a:t>
            </a:r>
          </a:p>
        </p:txBody>
      </p:sp>
    </p:spTree>
    <p:extLst>
      <p:ext uri="{BB962C8B-B14F-4D97-AF65-F5344CB8AC3E}">
        <p14:creationId xmlns:p14="http://schemas.microsoft.com/office/powerpoint/2010/main" val="32517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21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DTFT, DFT, DFS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576293-3E88-5441-8038-C82C960BC010}"/>
                  </a:ext>
                </a:extLst>
              </p:cNvPr>
              <p:cNvSpPr txBox="1"/>
              <p:nvPr/>
            </p:nvSpPr>
            <p:spPr>
              <a:xfrm>
                <a:off x="1101750" y="1475869"/>
                <a:ext cx="9730373" cy="3906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discrete signal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=[0,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−1], </m:t>
                    </m:r>
                  </m:oMath>
                </a14:m>
                <a:r>
                  <a:rPr lang="en-US" sz="2400" dirty="0"/>
                  <a:t>has frequency response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DTFT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As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continuous signal, we may sample it with spacing 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 to form the discrete signal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ΔΩ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is the Discrete Fourier Transform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ΔΩ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 = 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GB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[0,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is periodic </a:t>
                </a:r>
                <a:r>
                  <a:rPr lang="en-US" sz="2400" dirty="0"/>
                  <a:t>with period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576293-3E88-5441-8038-C82C960B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750" y="1475869"/>
                <a:ext cx="9730373" cy="3906262"/>
              </a:xfrm>
              <a:prstGeom prst="rect">
                <a:avLst/>
              </a:prstGeom>
              <a:blipFill>
                <a:blip r:embed="rId2"/>
                <a:stretch>
                  <a:fillRect l="-782" t="-1299" r="-913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50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) DFT Matrix Method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2462-6E27-604A-9A67-1D8A980148B0}"/>
              </a:ext>
            </a:extLst>
          </p:cNvPr>
          <p:cNvSpPr txBox="1"/>
          <p:nvPr/>
        </p:nvSpPr>
        <p:spPr>
          <a:xfrm>
            <a:off x="1068223" y="1677875"/>
            <a:ext cx="5001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The DFT can be written in matrix form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424E2-5123-464E-A660-89BC8CAB5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342" y="6492721"/>
            <a:ext cx="1795879" cy="329422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6E0C2EF0-B72C-314E-9862-9BB071C49B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47609" y="1213731"/>
          <a:ext cx="4332945" cy="136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2" name="Equation" r:id="rId4" imgW="75196700" imgH="23698200" progId="Equation.3">
                  <p:embed/>
                </p:oleObj>
              </mc:Choice>
              <mc:Fallback>
                <p:oleObj name="Equation" r:id="rId4" imgW="75196700" imgH="23698200" progId="Equation.3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6E0C2EF0-B72C-314E-9862-9BB071C49B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7609" y="1213731"/>
                        <a:ext cx="4332945" cy="136146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CBD61F-8AB2-EC4C-9AA3-AF5628748FE5}"/>
              </a:ext>
            </a:extLst>
          </p:cNvPr>
          <p:cNvCxnSpPr/>
          <p:nvPr/>
        </p:nvCxnSpPr>
        <p:spPr>
          <a:xfrm flipH="1" flipV="1">
            <a:off x="3299382" y="5957741"/>
            <a:ext cx="1178351" cy="5724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03B0E8-923B-E449-B683-AB7713388AF4}"/>
              </a:ext>
            </a:extLst>
          </p:cNvPr>
          <p:cNvCxnSpPr>
            <a:cxnSpLocks/>
          </p:cNvCxnSpPr>
          <p:nvPr/>
        </p:nvCxnSpPr>
        <p:spPr>
          <a:xfrm flipH="1" flipV="1">
            <a:off x="5464404" y="5750352"/>
            <a:ext cx="139464" cy="694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8B1920-07DA-ED4D-9D7C-E564025D2619}"/>
              </a:ext>
            </a:extLst>
          </p:cNvPr>
          <p:cNvCxnSpPr>
            <a:cxnSpLocks/>
          </p:cNvCxnSpPr>
          <p:nvPr/>
        </p:nvCxnSpPr>
        <p:spPr>
          <a:xfrm flipV="1">
            <a:off x="6451076" y="5854048"/>
            <a:ext cx="1250624" cy="676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0897C5-0D1C-DB4D-84A8-FEE7BF5F7A3D}"/>
              </a:ext>
            </a:extLst>
          </p:cNvPr>
          <p:cNvGrpSpPr/>
          <p:nvPr/>
        </p:nvGrpSpPr>
        <p:grpSpPr>
          <a:xfrm>
            <a:off x="2469412" y="2446263"/>
            <a:ext cx="9380081" cy="3407782"/>
            <a:chOff x="2469412" y="2446263"/>
            <a:chExt cx="9380081" cy="34077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A6C83D-2452-BB48-BF2A-16819FABC647}"/>
                </a:ext>
              </a:extLst>
            </p:cNvPr>
            <p:cNvGrpSpPr/>
            <p:nvPr/>
          </p:nvGrpSpPr>
          <p:grpSpPr>
            <a:xfrm>
              <a:off x="2469412" y="2446263"/>
              <a:ext cx="9380081" cy="3407782"/>
              <a:chOff x="2469412" y="2446263"/>
              <a:chExt cx="9380081" cy="340778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88135B1-FDF7-5844-9812-87DE7EE28580}"/>
                  </a:ext>
                </a:extLst>
              </p:cNvPr>
              <p:cNvGrpSpPr/>
              <p:nvPr/>
            </p:nvGrpSpPr>
            <p:grpSpPr>
              <a:xfrm>
                <a:off x="2469412" y="2446263"/>
                <a:ext cx="9380081" cy="3407782"/>
                <a:chOff x="2469412" y="2446263"/>
                <a:chExt cx="9380081" cy="3407782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8F7E7BD-D1EE-0F47-92BD-D4126BF1272B}"/>
                    </a:ext>
                  </a:extLst>
                </p:cNvPr>
                <p:cNvGrpSpPr/>
                <p:nvPr/>
              </p:nvGrpSpPr>
              <p:grpSpPr>
                <a:xfrm>
                  <a:off x="2469412" y="2446263"/>
                  <a:ext cx="9380081" cy="3407782"/>
                  <a:chOff x="2469412" y="2446263"/>
                  <a:chExt cx="9380081" cy="3407782"/>
                </a:xfrm>
              </p:grpSpPr>
              <p:pic>
                <p:nvPicPr>
                  <p:cNvPr id="13" name="Picture 2">
                    <a:extLst>
                      <a:ext uri="{FF2B5EF4-FFF2-40B4-BE49-F238E27FC236}">
                        <a16:creationId xmlns:a16="http://schemas.microsoft.com/office/drawing/2014/main" id="{0DE24779-EB39-8B43-A75E-66ECF1716F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6177" b="48486"/>
                  <a:stretch/>
                </p:blipFill>
                <p:spPr>
                  <a:xfrm>
                    <a:off x="2469412" y="2446263"/>
                    <a:ext cx="9380081" cy="3407782"/>
                  </a:xfrm>
                  <a:prstGeom prst="rect">
                    <a:avLst/>
                  </a:prstGeom>
                </p:spPr>
              </p:pic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48B4138-706F-3B44-A0B3-3F66AB9ABD30}"/>
                      </a:ext>
                    </a:extLst>
                  </p:cNvPr>
                  <p:cNvSpPr/>
                  <p:nvPr/>
                </p:nvSpPr>
                <p:spPr>
                  <a:xfrm>
                    <a:off x="6271828" y="4193163"/>
                    <a:ext cx="1196533" cy="351926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D8429C3-ACCF-0E46-87A6-C8C31C1B4A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71074" y="4245665"/>
                  <a:ext cx="960622" cy="351272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9E7DE4-D4AA-204E-B2B0-DBC3F192A993}"/>
                  </a:ext>
                </a:extLst>
              </p:cNvPr>
              <p:cNvSpPr/>
              <p:nvPr/>
            </p:nvSpPr>
            <p:spPr>
              <a:xfrm>
                <a:off x="4866640" y="4245665"/>
                <a:ext cx="406400" cy="35127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FAC5F0-20BF-B040-A8F4-17E97FE73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7777" y="4280673"/>
              <a:ext cx="329045" cy="236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37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EE10E5-9E5B-0B42-8B87-08E62BEC402C}"/>
                  </a:ext>
                </a:extLst>
              </p:cNvPr>
              <p:cNvSpPr txBox="1"/>
              <p:nvPr/>
            </p:nvSpPr>
            <p:spPr>
              <a:xfrm>
                <a:off x="1168923" y="1616786"/>
                <a:ext cx="10945813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Notice that the powers in the DFT matrix are obtained by forming the outer product of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2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vector, n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= 0,1 ,2,… , 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by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[1×</m:t>
                    </m:r>
                    <m:r>
                      <m:rPr>
                        <m:sty m:val="p"/>
                      </m:rPr>
                      <a:rPr lang="en-US" sz="2200" i="1" dirty="0" err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vector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= 0,1,2,…, 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The complexity of implementing this method is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200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complex multiplications and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200" i="1" dirty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complex sums.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To compute the DFT using the matrix method you would need to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Create the </a:t>
                </a:r>
                <a:r>
                  <a:rPr lang="en-US" sz="2200" b="1" dirty="0" err="1">
                    <a:solidFill>
                      <a:schemeClr val="bg1">
                        <a:lumMod val="10000"/>
                      </a:schemeClr>
                    </a:solidFill>
                  </a:rPr>
                  <a:t>nk</a:t>
                </a:r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1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matrices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Appy the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𝑀𝑜𝑑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to reduce the required computation, and use other reductions such as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EE10E5-9E5B-0B42-8B87-08E62BEC4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923" y="1616786"/>
                <a:ext cx="10945813" cy="4832092"/>
              </a:xfrm>
              <a:prstGeom prst="rect">
                <a:avLst/>
              </a:prstGeom>
              <a:blipFill>
                <a:blip r:embed="rId2"/>
                <a:stretch>
                  <a:fillRect l="-579" t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) DFT Matrix Method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A18EE2-38AE-5D45-BC3E-AF569D13B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6" t="79740" r="27605" b="4578"/>
          <a:stretch/>
        </p:blipFill>
        <p:spPr>
          <a:xfrm>
            <a:off x="4091233" y="5142040"/>
            <a:ext cx="3294865" cy="95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) DFT Matrix Method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4E0EA-24A5-A541-A324-412693D427A5}"/>
              </a:ext>
            </a:extLst>
          </p:cNvPr>
          <p:cNvSpPr txBox="1"/>
          <p:nvPr/>
        </p:nvSpPr>
        <p:spPr>
          <a:xfrm>
            <a:off x="1206631" y="17816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EAA1F-7587-0541-A5C7-4B96010FED21}"/>
              </a:ext>
            </a:extLst>
          </p:cNvPr>
          <p:cNvSpPr txBox="1"/>
          <p:nvPr/>
        </p:nvSpPr>
        <p:spPr>
          <a:xfrm>
            <a:off x="1291472" y="227186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=4;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AC687-E3F5-9F44-A702-D57DF86AA32C}"/>
              </a:ext>
            </a:extLst>
          </p:cNvPr>
          <p:cNvSpPr txBox="1"/>
          <p:nvPr/>
        </p:nvSpPr>
        <p:spPr>
          <a:xfrm>
            <a:off x="1291472" y="265461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0,1,2,3;    k = 0,1,2,3;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42EA4B-B907-C249-98A3-51AC44998EDB}"/>
              </a:ext>
            </a:extLst>
          </p:cNvPr>
          <p:cNvGrpSpPr/>
          <p:nvPr/>
        </p:nvGrpSpPr>
        <p:grpSpPr>
          <a:xfrm>
            <a:off x="4820489" y="2271860"/>
            <a:ext cx="4200962" cy="3839008"/>
            <a:chOff x="7525982" y="1399037"/>
            <a:chExt cx="4200962" cy="38390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2BD86B-2878-FF4F-BA15-B35BFBEBAD0C}"/>
                </a:ext>
              </a:extLst>
            </p:cNvPr>
            <p:cNvSpPr txBox="1"/>
            <p:nvPr/>
          </p:nvSpPr>
          <p:spPr>
            <a:xfrm>
              <a:off x="7525982" y="139903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nk</a:t>
              </a:r>
              <a:r>
                <a: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  matrix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A53E10-E615-3341-BB1B-942D99098C8C}"/>
                </a:ext>
              </a:extLst>
            </p:cNvPr>
            <p:cNvSpPr txBox="1"/>
            <p:nvPr/>
          </p:nvSpPr>
          <p:spPr>
            <a:xfrm>
              <a:off x="8418136" y="1842220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	1	2	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40E4AE-A58F-A840-B25D-34C7BE052759}"/>
                </a:ext>
              </a:extLst>
            </p:cNvPr>
            <p:cNvSpPr txBox="1"/>
            <p:nvPr/>
          </p:nvSpPr>
          <p:spPr>
            <a:xfrm>
              <a:off x="7793435" y="16272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BC223C-F36A-494E-91A9-2DE0D0D4DD1F}"/>
                </a:ext>
              </a:extLst>
            </p:cNvPr>
            <p:cNvSpPr txBox="1"/>
            <p:nvPr/>
          </p:nvSpPr>
          <p:spPr>
            <a:xfrm>
              <a:off x="7593034" y="18081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75F7F1-8C22-6E41-BA5C-4CC1199C8E21}"/>
                </a:ext>
              </a:extLst>
            </p:cNvPr>
            <p:cNvSpPr txBox="1"/>
            <p:nvPr/>
          </p:nvSpPr>
          <p:spPr>
            <a:xfrm>
              <a:off x="7692479" y="2289891"/>
              <a:ext cx="312906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1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2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3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288518-85D5-3B4D-BB71-494AC1C98E46}"/>
                </a:ext>
              </a:extLst>
            </p:cNvPr>
            <p:cNvCxnSpPr/>
            <p:nvPr/>
          </p:nvCxnSpPr>
          <p:spPr>
            <a:xfrm>
              <a:off x="7663992" y="2150998"/>
              <a:ext cx="4062952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90A266-99D4-A146-B517-8D97E3936390}"/>
                </a:ext>
              </a:extLst>
            </p:cNvPr>
            <p:cNvCxnSpPr>
              <a:cxnSpLocks/>
            </p:cNvCxnSpPr>
            <p:nvPr/>
          </p:nvCxnSpPr>
          <p:spPr>
            <a:xfrm>
              <a:off x="8117653" y="1781666"/>
              <a:ext cx="0" cy="345637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38B41F-DD77-DA4C-9B1F-47B1170C2363}"/>
                </a:ext>
              </a:extLst>
            </p:cNvPr>
            <p:cNvCxnSpPr>
              <a:cxnSpLocks/>
            </p:cNvCxnSpPr>
            <p:nvPr/>
          </p:nvCxnSpPr>
          <p:spPr>
            <a:xfrm>
              <a:off x="7667370" y="1834936"/>
              <a:ext cx="461596" cy="31606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36F365-4C4B-B34D-AA81-60D6EB70FD0C}"/>
                </a:ext>
              </a:extLst>
            </p:cNvPr>
            <p:cNvSpPr txBox="1"/>
            <p:nvPr/>
          </p:nvSpPr>
          <p:spPr>
            <a:xfrm>
              <a:off x="8418136" y="2300077"/>
              <a:ext cx="3082895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0	0	0	0</a:t>
              </a: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0	1	2	3</a:t>
              </a: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0	2	4	6</a:t>
              </a: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0	3	6	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688460-CA6C-4B43-B285-9B9E5BA9F2F6}"/>
                </a:ext>
              </a:extLst>
            </p:cNvPr>
            <p:cNvSpPr txBox="1"/>
            <p:nvPr/>
          </p:nvSpPr>
          <p:spPr>
            <a:xfrm>
              <a:off x="8609665" y="1399037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(matrix of </a:t>
              </a:r>
              <a:r>
                <a:rPr lang="en-US" dirty="0" err="1"/>
                <a:t>nk</a:t>
              </a:r>
              <a:r>
                <a:rPr lang="en-US" dirty="0"/>
                <a:t> products)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91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) DFT Matrix Method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4E0EA-24A5-A541-A324-412693D427A5}"/>
              </a:ext>
            </a:extLst>
          </p:cNvPr>
          <p:cNvSpPr txBox="1"/>
          <p:nvPr/>
        </p:nvSpPr>
        <p:spPr>
          <a:xfrm>
            <a:off x="1206631" y="178166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Example - continued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42EA4B-B907-C249-98A3-51AC44998EDB}"/>
              </a:ext>
            </a:extLst>
          </p:cNvPr>
          <p:cNvGrpSpPr/>
          <p:nvPr/>
        </p:nvGrpSpPr>
        <p:grpSpPr>
          <a:xfrm>
            <a:off x="2199837" y="2441542"/>
            <a:ext cx="4200962" cy="3839008"/>
            <a:chOff x="7525982" y="1399037"/>
            <a:chExt cx="4200962" cy="383900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2BD86B-2878-FF4F-BA15-B35BFBEBAD0C}"/>
                </a:ext>
              </a:extLst>
            </p:cNvPr>
            <p:cNvSpPr txBox="1"/>
            <p:nvPr/>
          </p:nvSpPr>
          <p:spPr>
            <a:xfrm>
              <a:off x="7525982" y="139903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nk</a:t>
              </a:r>
              <a:r>
                <a: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  matrix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A53E10-E615-3341-BB1B-942D99098C8C}"/>
                </a:ext>
              </a:extLst>
            </p:cNvPr>
            <p:cNvSpPr txBox="1"/>
            <p:nvPr/>
          </p:nvSpPr>
          <p:spPr>
            <a:xfrm>
              <a:off x="8418136" y="1842220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	1	2	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40E4AE-A58F-A840-B25D-34C7BE052759}"/>
                </a:ext>
              </a:extLst>
            </p:cNvPr>
            <p:cNvSpPr txBox="1"/>
            <p:nvPr/>
          </p:nvSpPr>
          <p:spPr>
            <a:xfrm>
              <a:off x="7793435" y="16272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BC223C-F36A-494E-91A9-2DE0D0D4DD1F}"/>
                </a:ext>
              </a:extLst>
            </p:cNvPr>
            <p:cNvSpPr txBox="1"/>
            <p:nvPr/>
          </p:nvSpPr>
          <p:spPr>
            <a:xfrm>
              <a:off x="7593034" y="18081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75F7F1-8C22-6E41-BA5C-4CC1199C8E21}"/>
                </a:ext>
              </a:extLst>
            </p:cNvPr>
            <p:cNvSpPr txBox="1"/>
            <p:nvPr/>
          </p:nvSpPr>
          <p:spPr>
            <a:xfrm>
              <a:off x="7692479" y="2289891"/>
              <a:ext cx="312906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1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2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3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288518-85D5-3B4D-BB71-494AC1C98E46}"/>
                </a:ext>
              </a:extLst>
            </p:cNvPr>
            <p:cNvCxnSpPr/>
            <p:nvPr/>
          </p:nvCxnSpPr>
          <p:spPr>
            <a:xfrm>
              <a:off x="7663992" y="2150998"/>
              <a:ext cx="4062952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90A266-99D4-A146-B517-8D97E3936390}"/>
                </a:ext>
              </a:extLst>
            </p:cNvPr>
            <p:cNvCxnSpPr>
              <a:cxnSpLocks/>
            </p:cNvCxnSpPr>
            <p:nvPr/>
          </p:nvCxnSpPr>
          <p:spPr>
            <a:xfrm>
              <a:off x="8117653" y="1781666"/>
              <a:ext cx="0" cy="345637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38B41F-DD77-DA4C-9B1F-47B1170C2363}"/>
                </a:ext>
              </a:extLst>
            </p:cNvPr>
            <p:cNvCxnSpPr>
              <a:cxnSpLocks/>
            </p:cNvCxnSpPr>
            <p:nvPr/>
          </p:nvCxnSpPr>
          <p:spPr>
            <a:xfrm>
              <a:off x="7667370" y="1834936"/>
              <a:ext cx="461596" cy="31606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36F365-4C4B-B34D-AA81-60D6EB70FD0C}"/>
                </a:ext>
              </a:extLst>
            </p:cNvPr>
            <p:cNvSpPr txBox="1"/>
            <p:nvPr/>
          </p:nvSpPr>
          <p:spPr>
            <a:xfrm>
              <a:off x="8418136" y="2300077"/>
              <a:ext cx="3082895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0	0	0	0</a:t>
              </a: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0	1	2	3</a:t>
              </a: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0	2	4	6</a:t>
              </a: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endParaRPr lang="en-US" dirty="0">
                <a:solidFill>
                  <a:schemeClr val="accent4">
                    <a:lumMod val="75000"/>
                    <a:lumOff val="25000"/>
                  </a:schemeClr>
                </a:solidFill>
              </a:endParaRPr>
            </a:p>
            <a:p>
              <a:r>
                <a: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rPr>
                <a:t>0	3	6	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688460-CA6C-4B43-B285-9B9E5BA9F2F6}"/>
                </a:ext>
              </a:extLst>
            </p:cNvPr>
            <p:cNvSpPr txBox="1"/>
            <p:nvPr/>
          </p:nvSpPr>
          <p:spPr>
            <a:xfrm>
              <a:off x="8609665" y="1399037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(matrix of </a:t>
              </a:r>
              <a:r>
                <a:rPr lang="en-US" dirty="0" err="1"/>
                <a:t>nk</a:t>
              </a:r>
              <a:r>
                <a:rPr lang="en-US" dirty="0"/>
                <a:t> products)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161A19-902D-8742-A64D-81A468A3EFCA}"/>
              </a:ext>
            </a:extLst>
          </p:cNvPr>
          <p:cNvSpPr txBox="1"/>
          <p:nvPr/>
        </p:nvSpPr>
        <p:spPr>
          <a:xfrm>
            <a:off x="1084082" y="440231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Mod 4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86F354F7-4764-1F44-8474-88DBD857CD11}"/>
              </a:ext>
            </a:extLst>
          </p:cNvPr>
          <p:cNvSpPr/>
          <p:nvPr/>
        </p:nvSpPr>
        <p:spPr>
          <a:xfrm>
            <a:off x="1888980" y="2441542"/>
            <a:ext cx="4624942" cy="4031367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BA3357-F856-0245-A3FE-6D6380458EA9}"/>
              </a:ext>
            </a:extLst>
          </p:cNvPr>
          <p:cNvSpPr txBox="1"/>
          <p:nvPr/>
        </p:nvSpPr>
        <p:spPr>
          <a:xfrm>
            <a:off x="6626190" y="4367694"/>
            <a:ext cx="409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D1A474-664D-7340-9799-D247C0A0E3A9}"/>
              </a:ext>
            </a:extLst>
          </p:cNvPr>
          <p:cNvSpPr txBox="1"/>
          <p:nvPr/>
        </p:nvSpPr>
        <p:spPr>
          <a:xfrm>
            <a:off x="7374845" y="3220034"/>
            <a:ext cx="30828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0	0	0	0</a:t>
            </a: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0	1	2	3</a:t>
            </a: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0	2	0	2</a:t>
            </a: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0	3	2	1</a:t>
            </a:r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0A24683A-BC23-0A44-8A91-8E8709C77572}"/>
              </a:ext>
            </a:extLst>
          </p:cNvPr>
          <p:cNvSpPr/>
          <p:nvPr/>
        </p:nvSpPr>
        <p:spPr>
          <a:xfrm>
            <a:off x="7147544" y="3138878"/>
            <a:ext cx="3537498" cy="305584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7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4" grpId="0"/>
      <p:bldP spid="21" grpId="0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815B3C-2731-4644-B20A-F39DD2DEEE19}"/>
                  </a:ext>
                </a:extLst>
              </p:cNvPr>
              <p:cNvSpPr txBox="1"/>
              <p:nvPr/>
            </p:nvSpPr>
            <p:spPr>
              <a:xfrm>
                <a:off x="4511061" y="3185790"/>
                <a:ext cx="4186504" cy="259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b="0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b="0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b="0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b="0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815B3C-2731-4644-B20A-F39DD2DEE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061" y="3185790"/>
                <a:ext cx="4186504" cy="2598212"/>
              </a:xfrm>
              <a:prstGeom prst="rect">
                <a:avLst/>
              </a:prstGeom>
              <a:blipFill>
                <a:blip r:embed="rId2"/>
                <a:stretch>
                  <a:fillRect b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) DFT Matrix Method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4E0EA-24A5-A541-A324-412693D427A5}"/>
              </a:ext>
            </a:extLst>
          </p:cNvPr>
          <p:cNvSpPr txBox="1"/>
          <p:nvPr/>
        </p:nvSpPr>
        <p:spPr>
          <a:xfrm>
            <a:off x="1206631" y="178166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Example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61A19-902D-8742-A64D-81A468A3EFCA}"/>
                  </a:ext>
                </a:extLst>
              </p:cNvPr>
              <p:cNvSpPr txBox="1"/>
              <p:nvPr/>
            </p:nvSpPr>
            <p:spPr>
              <a:xfrm>
                <a:off x="1031760" y="4062953"/>
                <a:ext cx="874085" cy="474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𝑛𝑘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61A19-902D-8742-A64D-81A468A3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60" y="4062953"/>
                <a:ext cx="874085" cy="474745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CBA3357-F856-0245-A3FE-6D6380458EA9}"/>
              </a:ext>
            </a:extLst>
          </p:cNvPr>
          <p:cNvSpPr txBox="1"/>
          <p:nvPr/>
        </p:nvSpPr>
        <p:spPr>
          <a:xfrm>
            <a:off x="1757018" y="4062953"/>
            <a:ext cx="409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D1A474-664D-7340-9799-D247C0A0E3A9}"/>
                  </a:ext>
                </a:extLst>
              </p:cNvPr>
              <p:cNvSpPr txBox="1"/>
              <p:nvPr/>
            </p:nvSpPr>
            <p:spPr>
              <a:xfrm>
                <a:off x="1867204" y="3168962"/>
                <a:ext cx="323715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D1A474-664D-7340-9799-D247C0A0E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04" y="3168962"/>
                <a:ext cx="3237155" cy="2862322"/>
              </a:xfrm>
              <a:prstGeom prst="rect">
                <a:avLst/>
              </a:prstGeom>
              <a:blipFill>
                <a:blip r:embed="rId4"/>
                <a:stretch>
                  <a:fillRect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0A24683A-BC23-0A44-8A91-8E8709C77572}"/>
              </a:ext>
            </a:extLst>
          </p:cNvPr>
          <p:cNvSpPr/>
          <p:nvPr/>
        </p:nvSpPr>
        <p:spPr>
          <a:xfrm>
            <a:off x="2350534" y="3023944"/>
            <a:ext cx="2287806" cy="305584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1D6863-55DF-A543-9623-5B063766B373}"/>
              </a:ext>
            </a:extLst>
          </p:cNvPr>
          <p:cNvSpPr txBox="1"/>
          <p:nvPr/>
        </p:nvSpPr>
        <p:spPr>
          <a:xfrm>
            <a:off x="4638340" y="4106853"/>
            <a:ext cx="409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=</a:t>
            </a:r>
          </a:p>
        </p:txBody>
      </p:sp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D98F4480-6801-2C47-8311-B6A73752B006}"/>
              </a:ext>
            </a:extLst>
          </p:cNvPr>
          <p:cNvSpPr/>
          <p:nvPr/>
        </p:nvSpPr>
        <p:spPr>
          <a:xfrm>
            <a:off x="5161292" y="2992272"/>
            <a:ext cx="3049453" cy="305584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0354C-1620-A441-AA19-D2CFCB545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989" y="1596021"/>
            <a:ext cx="2470576" cy="995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E8827B-4F50-C04B-9FBE-3B189EA03330}"/>
                  </a:ext>
                </a:extLst>
              </p:cNvPr>
              <p:cNvSpPr txBox="1"/>
              <p:nvPr/>
            </p:nvSpPr>
            <p:spPr>
              <a:xfrm>
                <a:off x="8324611" y="3106537"/>
                <a:ext cx="418650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b="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−1        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1</m:t>
                      </m:r>
                      <m:r>
                        <a:rPr lang="en-US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 </m:t>
                    </m:r>
                    <m:r>
                      <a:rPr lang="en-GB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−1      −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E8827B-4F50-C04B-9FBE-3B189EA03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611" y="3106537"/>
                <a:ext cx="4186504" cy="2862322"/>
              </a:xfrm>
              <a:prstGeom prst="rect">
                <a:avLst/>
              </a:prstGeom>
              <a:blipFill>
                <a:blip r:embed="rId6"/>
                <a:stretch>
                  <a:fillRect l="-606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C2E7E21F-46C9-D547-AF38-23D93793283A}"/>
              </a:ext>
            </a:extLst>
          </p:cNvPr>
          <p:cNvSpPr/>
          <p:nvPr/>
        </p:nvSpPr>
        <p:spPr>
          <a:xfrm>
            <a:off x="8974842" y="2992272"/>
            <a:ext cx="3049453" cy="305584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A4983B-2093-3B47-8B79-8CCD4F652145}"/>
              </a:ext>
            </a:extLst>
          </p:cNvPr>
          <p:cNvSpPr txBox="1"/>
          <p:nvPr/>
        </p:nvSpPr>
        <p:spPr>
          <a:xfrm>
            <a:off x="8396776" y="4106853"/>
            <a:ext cx="409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6B3AD-3DAF-0B43-B162-5FEC9D6E8992}"/>
              </a:ext>
            </a:extLst>
          </p:cNvPr>
          <p:cNvSpPr txBox="1"/>
          <p:nvPr/>
        </p:nvSpPr>
        <p:spPr>
          <a:xfrm>
            <a:off x="9347340" y="1453630"/>
            <a:ext cx="259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DFT MATRIX FOR N=4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F9EF8A-9C7D-0B40-9D97-C713132CE88D}"/>
              </a:ext>
            </a:extLst>
          </p:cNvPr>
          <p:cNvCxnSpPr>
            <a:cxnSpLocks/>
          </p:cNvCxnSpPr>
          <p:nvPr/>
        </p:nvCxnSpPr>
        <p:spPr>
          <a:xfrm>
            <a:off x="10527848" y="1845470"/>
            <a:ext cx="0" cy="102594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476AE4-234C-0D45-8C42-8D076F8D6C53}"/>
              </a:ext>
            </a:extLst>
          </p:cNvPr>
          <p:cNvSpPr txBox="1"/>
          <p:nvPr/>
        </p:nvSpPr>
        <p:spPr>
          <a:xfrm>
            <a:off x="8556679" y="6372533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not require multiplications!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56DC4A-9DEB-A041-ABA8-ADBCD2995B1E}"/>
              </a:ext>
            </a:extLst>
          </p:cNvPr>
          <p:cNvCxnSpPr>
            <a:cxnSpLocks/>
          </p:cNvCxnSpPr>
          <p:nvPr/>
        </p:nvCxnSpPr>
        <p:spPr>
          <a:xfrm flipV="1">
            <a:off x="10334285" y="5616967"/>
            <a:ext cx="116257" cy="89723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4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/>
      <p:bldP spid="14" grpId="0"/>
      <p:bldP spid="21" grpId="0"/>
      <p:bldP spid="19" grpId="0" animBg="1"/>
      <p:bldP spid="22" grpId="0"/>
      <p:bldP spid="27" grpId="0" animBg="1"/>
      <p:bldP spid="28" grpId="0"/>
      <p:bldP spid="29" grpId="0" animBg="1"/>
      <p:bldP spid="30" grpId="0"/>
      <p:bldP spid="6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) DFT Matrix Method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4E0EA-24A5-A541-A324-412693D427A5}"/>
              </a:ext>
            </a:extLst>
          </p:cNvPr>
          <p:cNvSpPr txBox="1"/>
          <p:nvPr/>
        </p:nvSpPr>
        <p:spPr>
          <a:xfrm>
            <a:off x="1206631" y="178166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Example -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61A19-902D-8742-A64D-81A468A3EFCA}"/>
                  </a:ext>
                </a:extLst>
              </p:cNvPr>
              <p:cNvSpPr txBox="1"/>
              <p:nvPr/>
            </p:nvSpPr>
            <p:spPr>
              <a:xfrm>
                <a:off x="824024" y="4062953"/>
                <a:ext cx="2481833" cy="474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d>
                            <m:dPr>
                              <m:ctrlPr>
                                <a:rPr lang="en-GB" sz="2400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GB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𝑛𝑘</m:t>
                          </m:r>
                        </m:sup>
                      </m:sSubSup>
                      <m:r>
                        <a:rPr lang="en-GB" sz="2400" b="1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400" b="1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61A19-902D-8742-A64D-81A468A3E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24" y="4062953"/>
                <a:ext cx="2481833" cy="474745"/>
              </a:xfrm>
              <a:prstGeom prst="rect">
                <a:avLst/>
              </a:prstGeom>
              <a:blipFill>
                <a:blip r:embed="rId3"/>
                <a:stretch>
                  <a:fillRect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E8827B-4F50-C04B-9FBE-3B189EA03330}"/>
                  </a:ext>
                </a:extLst>
              </p:cNvPr>
              <p:cNvSpPr txBox="1"/>
              <p:nvPr/>
            </p:nvSpPr>
            <p:spPr>
              <a:xfrm>
                <a:off x="2696809" y="3203296"/>
                <a:ext cx="418650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b="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−1        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1</m:t>
                      </m:r>
                      <m:r>
                        <a:rPr lang="en-US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 </m:t>
                    </m:r>
                    <m:r>
                      <a:rPr lang="en-GB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−1      −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E8827B-4F50-C04B-9FBE-3B189EA03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809" y="3203296"/>
                <a:ext cx="4186504" cy="2862322"/>
              </a:xfrm>
              <a:prstGeom prst="rect">
                <a:avLst/>
              </a:prstGeom>
              <a:blipFill>
                <a:blip r:embed="rId4"/>
                <a:stretch>
                  <a:fillRect l="-606" b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Double Bracket 28">
            <a:extLst>
              <a:ext uri="{FF2B5EF4-FFF2-40B4-BE49-F238E27FC236}">
                <a16:creationId xmlns:a16="http://schemas.microsoft.com/office/drawing/2014/main" id="{C2E7E21F-46C9-D547-AF38-23D93793283A}"/>
              </a:ext>
            </a:extLst>
          </p:cNvPr>
          <p:cNvSpPr/>
          <p:nvPr/>
        </p:nvSpPr>
        <p:spPr>
          <a:xfrm>
            <a:off x="3409085" y="3106537"/>
            <a:ext cx="3049453" cy="305584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43D2B1-D406-674D-972A-3FA2BED08FCA}"/>
                  </a:ext>
                </a:extLst>
              </p:cNvPr>
              <p:cNvSpPr txBox="1"/>
              <p:nvPr/>
            </p:nvSpPr>
            <p:spPr>
              <a:xfrm>
                <a:off x="4233121" y="2101099"/>
                <a:ext cx="222541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] =[1 0 0 1]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43D2B1-D406-674D-972A-3FA2BED08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121" y="2101099"/>
                <a:ext cx="2225417" cy="430887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0A3E5C94-75DB-DF46-A37E-9BC73E8A09E8}"/>
              </a:ext>
            </a:extLst>
          </p:cNvPr>
          <p:cNvSpPr/>
          <p:nvPr/>
        </p:nvSpPr>
        <p:spPr>
          <a:xfrm>
            <a:off x="6710570" y="3106537"/>
            <a:ext cx="613783" cy="305584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F4D72E-F63E-9944-AA1A-7EE6CDD3CA7B}"/>
                  </a:ext>
                </a:extLst>
              </p:cNvPr>
              <p:cNvSpPr txBox="1"/>
              <p:nvPr/>
            </p:nvSpPr>
            <p:spPr>
              <a:xfrm>
                <a:off x="6852444" y="3151314"/>
                <a:ext cx="54749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F4D72E-F63E-9944-AA1A-7EE6CDD3C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444" y="3151314"/>
                <a:ext cx="547495" cy="3139321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F9992BF-AF96-EB4E-87F4-D9A848C41B05}"/>
              </a:ext>
            </a:extLst>
          </p:cNvPr>
          <p:cNvSpPr txBox="1"/>
          <p:nvPr/>
        </p:nvSpPr>
        <p:spPr>
          <a:xfrm>
            <a:off x="7391046" y="4260699"/>
            <a:ext cx="409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=</a:t>
            </a:r>
          </a:p>
        </p:txBody>
      </p:sp>
      <p:sp>
        <p:nvSpPr>
          <p:cNvPr id="25" name="Double Bracket 24">
            <a:extLst>
              <a:ext uri="{FF2B5EF4-FFF2-40B4-BE49-F238E27FC236}">
                <a16:creationId xmlns:a16="http://schemas.microsoft.com/office/drawing/2014/main" id="{9D6ACAFA-76AB-1B44-9AA3-C92D7410AE10}"/>
              </a:ext>
            </a:extLst>
          </p:cNvPr>
          <p:cNvSpPr/>
          <p:nvPr/>
        </p:nvSpPr>
        <p:spPr>
          <a:xfrm>
            <a:off x="7965906" y="3173198"/>
            <a:ext cx="613783" cy="305584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0C14F5-6F68-6048-A7BD-F103A9882B87}"/>
              </a:ext>
            </a:extLst>
          </p:cNvPr>
          <p:cNvSpPr txBox="1"/>
          <p:nvPr/>
        </p:nvSpPr>
        <p:spPr>
          <a:xfrm>
            <a:off x="8032194" y="3175959"/>
            <a:ext cx="5474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2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00B050"/>
                </a:solidFill>
              </a:rPr>
              <a:t>1+j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00B050"/>
                </a:solidFill>
              </a:rPr>
              <a:t>0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00B050"/>
                </a:solidFill>
              </a:rPr>
              <a:t>1-j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9746A-DC20-F646-B163-C0B19D5C2B9E}"/>
                  </a:ext>
                </a:extLst>
              </p:cNvPr>
              <p:cNvSpPr txBox="1"/>
              <p:nvPr/>
            </p:nvSpPr>
            <p:spPr>
              <a:xfrm>
                <a:off x="8851768" y="3721685"/>
                <a:ext cx="29882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Note that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is real,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[3]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are complex conjugate!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99746A-DC20-F646-B163-C0B19D5C2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768" y="3721685"/>
                <a:ext cx="2988298" cy="923330"/>
              </a:xfrm>
              <a:prstGeom prst="rect">
                <a:avLst/>
              </a:prstGeom>
              <a:blipFill>
                <a:blip r:embed="rId7"/>
                <a:stretch>
                  <a:fillRect l="-1266"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13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 animBg="1"/>
      <p:bldP spid="7" grpId="0"/>
      <p:bldP spid="20" grpId="0" animBg="1"/>
      <p:bldP spid="23" grpId="0"/>
      <p:bldP spid="24" grpId="0"/>
      <p:bldP spid="25" grpId="0" animBg="1"/>
      <p:bldP spid="34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) DFT Matrix Method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4E0EA-24A5-A541-A324-412693D427A5}"/>
              </a:ext>
            </a:extLst>
          </p:cNvPr>
          <p:cNvSpPr txBox="1"/>
          <p:nvPr/>
        </p:nvSpPr>
        <p:spPr>
          <a:xfrm>
            <a:off x="1206631" y="1781666"/>
            <a:ext cx="49343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Let us now consider the IDFT for our example</a:t>
            </a: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If we consider the complex conjugate instead: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4D44D-A738-F64B-9A7A-FC2BDD0F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662" y="2229025"/>
            <a:ext cx="2548190" cy="697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4CF8F-F346-4D45-83A5-1AF2C7D93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582" y="3889751"/>
            <a:ext cx="5322848" cy="843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024D7E-903A-BC41-B7FD-B73CF67708D6}"/>
                  </a:ext>
                </a:extLst>
              </p:cNvPr>
              <p:cNvSpPr txBox="1"/>
              <p:nvPr/>
            </p:nvSpPr>
            <p:spPr>
              <a:xfrm>
                <a:off x="1215736" y="5055805"/>
                <a:ext cx="3507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real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024D7E-903A-BC41-B7FD-B73CF6770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736" y="5055805"/>
                <a:ext cx="3507692" cy="369332"/>
              </a:xfrm>
              <a:prstGeom prst="rect">
                <a:avLst/>
              </a:prstGeom>
              <a:blipFill>
                <a:blip r:embed="rId5"/>
                <a:stretch>
                  <a:fillRect l="-144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C24D789-F719-F54D-BFCB-0E5B14619B87}"/>
              </a:ext>
            </a:extLst>
          </p:cNvPr>
          <p:cNvSpPr txBox="1"/>
          <p:nvPr/>
        </p:nvSpPr>
        <p:spPr>
          <a:xfrm>
            <a:off x="1144201" y="5569462"/>
            <a:ext cx="897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 we can compute the IDFT by using the same DFT matrix used to compute the DFT!</a:t>
            </a:r>
          </a:p>
        </p:txBody>
      </p:sp>
    </p:spTree>
    <p:extLst>
      <p:ext uri="{BB962C8B-B14F-4D97-AF65-F5344CB8AC3E}">
        <p14:creationId xmlns:p14="http://schemas.microsoft.com/office/powerpoint/2010/main" val="37791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) DFT Matrix Method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4E0EA-24A5-A541-A324-412693D427A5}"/>
              </a:ext>
            </a:extLst>
          </p:cNvPr>
          <p:cNvSpPr txBox="1"/>
          <p:nvPr/>
        </p:nvSpPr>
        <p:spPr>
          <a:xfrm>
            <a:off x="1206631" y="1781666"/>
            <a:ext cx="1655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IDFT Example</a:t>
            </a: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9CFFFA-8FB9-4045-AFDE-FA7EC8918B2F}"/>
                  </a:ext>
                </a:extLst>
              </p:cNvPr>
              <p:cNvSpPr txBox="1"/>
              <p:nvPr/>
            </p:nvSpPr>
            <p:spPr>
              <a:xfrm>
                <a:off x="1314218" y="4062953"/>
                <a:ext cx="3037370" cy="807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sz="2400" b="1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GB" sz="2400" b="1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400" b="1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1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GB" sz="2400" b="1" i="1" dirty="0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𝑛𝑘</m:t>
                          </m:r>
                        </m:sup>
                      </m:sSubSup>
                      <m:sSup>
                        <m:sSupPr>
                          <m:ctrlPr>
                            <a:rPr lang="en-GB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400" b="1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9CFFFA-8FB9-4045-AFDE-FA7EC8918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218" y="4062953"/>
                <a:ext cx="3037370" cy="807209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7E7BD4-9F98-4B42-8A8D-F1A9F9720AF2}"/>
                  </a:ext>
                </a:extLst>
              </p:cNvPr>
              <p:cNvSpPr txBox="1"/>
              <p:nvPr/>
            </p:nvSpPr>
            <p:spPr>
              <a:xfrm>
                <a:off x="1117826" y="2255004"/>
                <a:ext cx="36710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sz="2400" b="1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400" b="1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[ 2   1−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0   1+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7E7BD4-9F98-4B42-8A8D-F1A9F9720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26" y="2255004"/>
                <a:ext cx="3671005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B97C92-8C3F-284E-BD79-ADF525457201}"/>
                  </a:ext>
                </a:extLst>
              </p:cNvPr>
              <p:cNvSpPr txBox="1"/>
              <p:nvPr/>
            </p:nvSpPr>
            <p:spPr>
              <a:xfrm>
                <a:off x="4044510" y="3203296"/>
                <a:ext cx="418650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b="0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−1        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1</m:t>
                      </m:r>
                      <m:r>
                        <a:rPr lang="en-US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1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 </m:t>
                    </m:r>
                    <m:r>
                      <a:rPr lang="en-GB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	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i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−1      −</m:t>
                    </m:r>
                    <m:r>
                      <a:rPr lang="en-GB" b="0" i="1" dirty="0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B97C92-8C3F-284E-BD79-ADF52545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510" y="3203296"/>
                <a:ext cx="4186504" cy="2862322"/>
              </a:xfrm>
              <a:prstGeom prst="rect">
                <a:avLst/>
              </a:prstGeom>
              <a:blipFill>
                <a:blip r:embed="rId5"/>
                <a:stretch>
                  <a:fillRect l="-606" b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1952219E-F611-1E42-8848-47FD4C5F1F50}"/>
              </a:ext>
            </a:extLst>
          </p:cNvPr>
          <p:cNvSpPr/>
          <p:nvPr/>
        </p:nvSpPr>
        <p:spPr>
          <a:xfrm>
            <a:off x="4512022" y="3106537"/>
            <a:ext cx="3049453" cy="305584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F21D3D6A-5865-CC43-844A-47A84E96DC46}"/>
              </a:ext>
            </a:extLst>
          </p:cNvPr>
          <p:cNvSpPr/>
          <p:nvPr/>
        </p:nvSpPr>
        <p:spPr>
          <a:xfrm>
            <a:off x="9034723" y="3106537"/>
            <a:ext cx="613783" cy="305584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4B70A-80DB-7342-89F0-4F64367D285F}"/>
                  </a:ext>
                </a:extLst>
              </p:cNvPr>
              <p:cNvSpPr txBox="1"/>
              <p:nvPr/>
            </p:nvSpPr>
            <p:spPr>
              <a:xfrm>
                <a:off x="9190416" y="3106537"/>
                <a:ext cx="54749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	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</a:p>
              <a:p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D4B70A-80DB-7342-89F0-4F64367D2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416" y="3106537"/>
                <a:ext cx="547495" cy="3139321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83E9AFB-A498-994D-9D11-8D1322BD4248}"/>
              </a:ext>
            </a:extLst>
          </p:cNvPr>
          <p:cNvSpPr txBox="1"/>
          <p:nvPr/>
        </p:nvSpPr>
        <p:spPr>
          <a:xfrm>
            <a:off x="8493983" y="4260699"/>
            <a:ext cx="409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=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D9308FDC-CD83-EA40-B315-0CEFEE2D9BB4}"/>
              </a:ext>
            </a:extLst>
          </p:cNvPr>
          <p:cNvSpPr/>
          <p:nvPr/>
        </p:nvSpPr>
        <p:spPr>
          <a:xfrm>
            <a:off x="7748546" y="3106537"/>
            <a:ext cx="613783" cy="305584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F08D7-E7A7-5F49-A586-31631C56A0CD}"/>
              </a:ext>
            </a:extLst>
          </p:cNvPr>
          <p:cNvSpPr txBox="1"/>
          <p:nvPr/>
        </p:nvSpPr>
        <p:spPr>
          <a:xfrm>
            <a:off x="7750247" y="3173198"/>
            <a:ext cx="5474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2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00B050"/>
                </a:solidFill>
              </a:rPr>
              <a:t>1-j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00B050"/>
                </a:solidFill>
              </a:rPr>
              <a:t>0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00B050"/>
                </a:solidFill>
              </a:rPr>
              <a:t>1+j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2014AC-BCC2-4946-A580-11A5442FFCA6}"/>
                  </a:ext>
                </a:extLst>
              </p:cNvPr>
              <p:cNvSpPr txBox="1"/>
              <p:nvPr/>
            </p:nvSpPr>
            <p:spPr>
              <a:xfrm>
                <a:off x="4133109" y="4103476"/>
                <a:ext cx="418704" cy="726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2014AC-BCC2-4946-A580-11A5442F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109" y="4103476"/>
                <a:ext cx="418704" cy="726161"/>
              </a:xfrm>
              <a:prstGeom prst="rect">
                <a:avLst/>
              </a:prstGeom>
              <a:blipFill>
                <a:blip r:embed="rId7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0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3" grpId="0"/>
      <p:bldP spid="14" grpId="0" animBg="1"/>
      <p:bldP spid="15" grpId="0" animBg="1"/>
      <p:bldP spid="16" grpId="0"/>
      <p:bldP spid="17" grpId="0"/>
      <p:bldP spid="18" grpId="0" animBg="1"/>
      <p:bldP spid="19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(ii)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59F2D6-9793-0946-8E65-7F28128D7107}"/>
                  </a:ext>
                </a:extLst>
              </p:cNvPr>
              <p:cNvSpPr txBox="1"/>
              <p:nvPr/>
            </p:nvSpPr>
            <p:spPr>
              <a:xfrm>
                <a:off x="1246187" y="1847653"/>
                <a:ext cx="10945813" cy="3835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</a:rPr>
                  <a:t>The DFT has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computational complexity, and gets very computational expensive for large DFT matrices;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</a:rPr>
                  <a:t>The Fast Fourier Transform is a family of algorithms aimed at computing the DFT in more computational efficient ways;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</a:rPr>
                  <a:t>The FFT exploits 3 considerations: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800065" lvl="1" indent="-3429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FF0000"/>
                    </a:solidFill>
                  </a:rPr>
                  <a:t>The DFT Summation is ASSOCIATIVE </a:t>
                </a:r>
              </a:p>
              <a:p>
                <a:pPr marL="800065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 is periodic with period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:pPr marL="800065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 is periodic with period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];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59F2D6-9793-0946-8E65-7F28128D7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87" y="1847653"/>
                <a:ext cx="10945813" cy="3835024"/>
              </a:xfrm>
              <a:prstGeom prst="rect">
                <a:avLst/>
              </a:prstGeom>
              <a:blipFill>
                <a:blip r:embed="rId3"/>
                <a:stretch>
                  <a:fillRect l="-579" t="-990" b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4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(ii) FFT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D2E1B-4CA5-3D44-8B66-A2A64FD445DB}"/>
              </a:ext>
            </a:extLst>
          </p:cNvPr>
          <p:cNvSpPr txBox="1"/>
          <p:nvPr/>
        </p:nvSpPr>
        <p:spPr>
          <a:xfrm>
            <a:off x="5112954" y="2964656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Divide and Conquer approach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27610-D15B-5943-926C-784D94D12249}"/>
              </a:ext>
            </a:extLst>
          </p:cNvPr>
          <p:cNvSpPr txBox="1"/>
          <p:nvPr/>
        </p:nvSpPr>
        <p:spPr>
          <a:xfrm>
            <a:off x="2110995" y="304637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Serial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C20F6-05A6-4B47-9616-0F0938B3D85C}"/>
              </a:ext>
            </a:extLst>
          </p:cNvPr>
          <p:cNvSpPr txBox="1"/>
          <p:nvPr/>
        </p:nvSpPr>
        <p:spPr>
          <a:xfrm>
            <a:off x="1194427" y="1540755"/>
            <a:ext cx="91612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Problem: </a:t>
            </a:r>
            <a:r>
              <a:rPr lang="en-US" sz="2200" dirty="0">
                <a:solidFill>
                  <a:srgbClr val="000000"/>
                </a:solidFill>
              </a:rPr>
              <a:t>We want to compute the sum of the integers between 1 and 8: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89B4-3C8D-FA42-AA59-A84119E8E62C}"/>
              </a:ext>
            </a:extLst>
          </p:cNvPr>
          <p:cNvSpPr txBox="1"/>
          <p:nvPr/>
        </p:nvSpPr>
        <p:spPr>
          <a:xfrm>
            <a:off x="1925046" y="254212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Solution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E3E0A5-8606-0949-B06E-E2E7599D1526}"/>
              </a:ext>
            </a:extLst>
          </p:cNvPr>
          <p:cNvSpPr txBox="1"/>
          <p:nvPr/>
        </p:nvSpPr>
        <p:spPr>
          <a:xfrm>
            <a:off x="1726274" y="3735954"/>
            <a:ext cx="1409360" cy="147732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x = 1;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7030A0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ind</a:t>
            </a:r>
            <a:r>
              <a:rPr lang="en-US" dirty="0"/>
              <a:t> =2:8;</a:t>
            </a:r>
          </a:p>
          <a:p>
            <a:r>
              <a:rPr lang="en-US" dirty="0"/>
              <a:t>x = </a:t>
            </a:r>
            <a:r>
              <a:rPr lang="en-US" dirty="0" err="1"/>
              <a:t>x+ind</a:t>
            </a:r>
            <a:r>
              <a:rPr lang="en-US" dirty="0"/>
              <a:t>; </a:t>
            </a:r>
          </a:p>
          <a:p>
            <a:r>
              <a:rPr lang="en-US" dirty="0">
                <a:solidFill>
                  <a:srgbClr val="7030A0"/>
                </a:solidFill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D7101A-5260-6348-93C9-7F690397BDA8}"/>
              </a:ext>
            </a:extLst>
          </p:cNvPr>
          <p:cNvSpPr txBox="1"/>
          <p:nvPr/>
        </p:nvSpPr>
        <p:spPr>
          <a:xfrm>
            <a:off x="1178351" y="5533534"/>
            <a:ext cx="330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We have 7 consecutive sums.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4ECD6-5DC0-CE4C-8026-E0A495D0554A}"/>
              </a:ext>
            </a:extLst>
          </p:cNvPr>
          <p:cNvSpPr txBox="1"/>
          <p:nvPr/>
        </p:nvSpPr>
        <p:spPr>
          <a:xfrm>
            <a:off x="5861494" y="251330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Solution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912B0B-A113-0B41-A86C-10F3F3C4DC72}"/>
              </a:ext>
            </a:extLst>
          </p:cNvPr>
          <p:cNvSpPr txBox="1"/>
          <p:nvPr/>
        </p:nvSpPr>
        <p:spPr>
          <a:xfrm>
            <a:off x="4633362" y="3856005"/>
            <a:ext cx="4224233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x1  = 1+2; x2 = 3+4; x3= 5+6; x4 =7+8;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6664C-BBAF-1D44-A293-775E7C913A3C}"/>
              </a:ext>
            </a:extLst>
          </p:cNvPr>
          <p:cNvSpPr txBox="1"/>
          <p:nvPr/>
        </p:nvSpPr>
        <p:spPr>
          <a:xfrm>
            <a:off x="5320184" y="428415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Step 2 – 2 sums in parallel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ED89F-77D9-914B-90CA-7B6558EC3239}"/>
              </a:ext>
            </a:extLst>
          </p:cNvPr>
          <p:cNvSpPr txBox="1"/>
          <p:nvPr/>
        </p:nvSpPr>
        <p:spPr>
          <a:xfrm>
            <a:off x="5320184" y="4710644"/>
            <a:ext cx="3001656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x11  = x1+x2; x12 = x3+x4;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09429-84BB-E645-B8E8-83D0141A6ED1}"/>
              </a:ext>
            </a:extLst>
          </p:cNvPr>
          <p:cNvSpPr txBox="1"/>
          <p:nvPr/>
        </p:nvSpPr>
        <p:spPr>
          <a:xfrm>
            <a:off x="5454378" y="3473534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Step 1 – 4 sums in parallel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14B7C-9A66-2245-97FA-B25D4F482601}"/>
              </a:ext>
            </a:extLst>
          </p:cNvPr>
          <p:cNvSpPr txBox="1"/>
          <p:nvPr/>
        </p:nvSpPr>
        <p:spPr>
          <a:xfrm>
            <a:off x="5271036" y="513879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Step 3 – 1 sequential sum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4F4AAB-4E62-814C-8D5D-48179D5E1C8C}"/>
              </a:ext>
            </a:extLst>
          </p:cNvPr>
          <p:cNvSpPr txBox="1"/>
          <p:nvPr/>
        </p:nvSpPr>
        <p:spPr>
          <a:xfrm>
            <a:off x="5896321" y="5558882"/>
            <a:ext cx="1539717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x  = x11+x12;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B6BB1-496B-9E44-9867-8FE763B0D59A}"/>
              </a:ext>
            </a:extLst>
          </p:cNvPr>
          <p:cNvSpPr txBox="1"/>
          <p:nvPr/>
        </p:nvSpPr>
        <p:spPr>
          <a:xfrm>
            <a:off x="4312352" y="6236909"/>
            <a:ext cx="57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We still have 7 sums, but now I have parallelized them.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D89D12-769C-9B43-B139-881906EC0E4C}"/>
                  </a:ext>
                </a:extLst>
              </p:cNvPr>
              <p:cNvSpPr txBox="1"/>
              <p:nvPr/>
            </p:nvSpPr>
            <p:spPr>
              <a:xfrm>
                <a:off x="9546999" y="4503905"/>
                <a:ext cx="19415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Number of steps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8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3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D89D12-769C-9B43-B139-881906EC0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6999" y="4503905"/>
                <a:ext cx="1941557" cy="646331"/>
              </a:xfrm>
              <a:prstGeom prst="rect">
                <a:avLst/>
              </a:prstGeom>
              <a:blipFill>
                <a:blip r:embed="rId3"/>
                <a:stretch>
                  <a:fillRect l="-2597" t="-3846" r="-1948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A1006052-98DB-604B-B292-599E56D585DF}"/>
              </a:ext>
            </a:extLst>
          </p:cNvPr>
          <p:cNvSpPr/>
          <p:nvPr/>
        </p:nvSpPr>
        <p:spPr>
          <a:xfrm rot="10800000">
            <a:off x="9102762" y="3544478"/>
            <a:ext cx="435353" cy="2328038"/>
          </a:xfrm>
          <a:prstGeom prst="leftBrace">
            <a:avLst>
              <a:gd name="adj1" fmla="val 8333"/>
              <a:gd name="adj2" fmla="val 4864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36CC69-7176-B94F-9DA9-DA4D7323296D}"/>
              </a:ext>
            </a:extLst>
          </p:cNvPr>
          <p:cNvSpPr txBox="1"/>
          <p:nvPr/>
        </p:nvSpPr>
        <p:spPr>
          <a:xfrm>
            <a:off x="9283017" y="2920292"/>
            <a:ext cx="2389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FFT is doing the same type of approach to compute the DFT</a:t>
            </a:r>
          </a:p>
        </p:txBody>
      </p:sp>
    </p:spTree>
    <p:extLst>
      <p:ext uri="{BB962C8B-B14F-4D97-AF65-F5344CB8AC3E}">
        <p14:creationId xmlns:p14="http://schemas.microsoft.com/office/powerpoint/2010/main" val="13478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3" grpId="0" animBg="1"/>
      <p:bldP spid="14" grpId="0"/>
      <p:bldP spid="15" grpId="0" animBg="1"/>
      <p:bldP spid="16" grpId="0"/>
      <p:bldP spid="17" grpId="0"/>
      <p:bldP spid="18" grpId="0" animBg="1"/>
      <p:bldP spid="19" grpId="0"/>
      <p:bldP spid="20" grpId="0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DTFT, DFT, DFS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576293-3E88-5441-8038-C82C960BC010}"/>
                  </a:ext>
                </a:extLst>
              </p:cNvPr>
              <p:cNvSpPr txBox="1"/>
              <p:nvPr/>
            </p:nvSpPr>
            <p:spPr>
              <a:xfrm>
                <a:off x="1075373" y="908720"/>
                <a:ext cx="9730373" cy="6149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b="0" dirty="0"/>
                  <a:t>Let us now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as the periodic extension of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period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 i.e.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 ,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=[0,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−1] 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represents one period of the periodic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is obtained by taking the Inverse DFT of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lang="en-US" sz="2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So we can say the following: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periodic discrete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sz="22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with fundamental period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sz="22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fundamental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Ω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  <m:f>
                      <m:fPr>
                        <m:ctrlP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num>
                      <m:den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2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 be written as DFS expansion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 </m:t>
                    </m:r>
                  </m:oMath>
                </a14:m>
                <a:r>
                  <a:rPr lang="en-US" sz="22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are the coefficients of the DFS expansion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].</m:t>
                    </m:r>
                  </m:oMath>
                </a14:m>
                <a:r>
                  <a:rPr lang="en-US" sz="22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GB" sz="22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576293-3E88-5441-8038-C82C960BC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73" y="908720"/>
                <a:ext cx="9730373" cy="6149247"/>
              </a:xfrm>
              <a:prstGeom prst="rect">
                <a:avLst/>
              </a:prstGeom>
              <a:blipFill>
                <a:blip r:embed="rId2"/>
                <a:stretch>
                  <a:fillRect l="-781" t="-619" b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3AD9F38-93D6-894A-AC59-F1CA96606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797004" y="4933119"/>
            <a:ext cx="5943252" cy="919789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3573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Evaluating the DFT – (ii)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59F2D6-9793-0946-8E65-7F28128D7107}"/>
                  </a:ext>
                </a:extLst>
              </p:cNvPr>
              <p:cNvSpPr txBox="1"/>
              <p:nvPr/>
            </p:nvSpPr>
            <p:spPr>
              <a:xfrm>
                <a:off x="1246187" y="1847653"/>
                <a:ext cx="1094581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altLang="en-US" sz="2400" dirty="0">
                    <a:solidFill>
                      <a:srgbClr val="000000"/>
                    </a:solidFill>
                  </a:rPr>
                  <a:t>We will look just at the Radix 2 method, although other Radix M (M= 4, 8 , 16 etc. exist and the concept is easy to generalize)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altLang="en-US" sz="24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altLang="en-US" sz="2400" dirty="0">
                    <a:solidFill>
                      <a:srgbClr val="000000"/>
                    </a:solidFill>
                  </a:rPr>
                  <a:t>Addition is Commutative (i.e. can perform the additions in any order)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altLang="en-US" sz="24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altLang="en-US" sz="24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altLang="en-US" sz="24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altLang="en-US" sz="2400" dirty="0">
                    <a:solidFill>
                      <a:srgbClr val="000000"/>
                    </a:solidFill>
                  </a:rPr>
                  <a:t>The Radix-2 method adds the even indices of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altLang="en-US" sz="2400" dirty="0">
                    <a:solidFill>
                      <a:srgbClr val="000000"/>
                    </a:solidFill>
                  </a:rPr>
                  <a:t>separately from the odd indices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59F2D6-9793-0946-8E65-7F28128D7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87" y="1847653"/>
                <a:ext cx="10945813" cy="3416320"/>
              </a:xfrm>
              <a:prstGeom prst="rect">
                <a:avLst/>
              </a:prstGeom>
              <a:blipFill>
                <a:blip r:embed="rId3"/>
                <a:stretch>
                  <a:fillRect l="-694" t="-1481" r="-1042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CD7803-036B-4046-9D32-172A715ED46C}"/>
              </a:ext>
            </a:extLst>
          </p:cNvPr>
          <p:cNvSpPr txBox="1"/>
          <p:nvPr/>
        </p:nvSpPr>
        <p:spPr>
          <a:xfrm>
            <a:off x="1018095" y="1113922"/>
            <a:ext cx="97519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70C0"/>
                </a:solidFill>
              </a:rPr>
              <a:t>Radix 2 </a:t>
            </a:r>
            <a:r>
              <a:rPr lang="en-US" sz="2500" b="1" dirty="0">
                <a:solidFill>
                  <a:srgbClr val="0070C0"/>
                </a:solidFill>
              </a:rPr>
              <a:t>Decimation in time </a:t>
            </a:r>
            <a:r>
              <a:rPr lang="en-US" sz="2500" dirty="0">
                <a:solidFill>
                  <a:srgbClr val="0070C0"/>
                </a:solidFill>
              </a:rPr>
              <a:t>FFT method</a:t>
            </a:r>
            <a:r>
              <a:rPr lang="en-US" sz="2200" dirty="0">
                <a:solidFill>
                  <a:srgbClr val="0070C0"/>
                </a:solidFill>
              </a:rPr>
              <a:t> (</a:t>
            </a:r>
            <a:r>
              <a:rPr lang="en-GB" sz="2200" dirty="0">
                <a:solidFill>
                  <a:srgbClr val="0070C0"/>
                </a:solidFill>
              </a:rPr>
              <a:t>Cooley–Tukey algorithm)</a:t>
            </a:r>
            <a:r>
              <a:rPr lang="en-US" sz="2500" dirty="0">
                <a:solidFill>
                  <a:srgbClr val="0070C0"/>
                </a:solidFill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E05CA-C7AD-7749-91ED-54813183E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026" y="3717686"/>
            <a:ext cx="9160030" cy="4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8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2 </a:t>
            </a:r>
            <a:r>
              <a:rPr lang="en-US" b="1" dirty="0">
                <a:solidFill>
                  <a:srgbClr val="0070C0"/>
                </a:solidFill>
              </a:rPr>
              <a:t>Decimation in time </a:t>
            </a:r>
            <a:r>
              <a:rPr lang="en-US" dirty="0">
                <a:solidFill>
                  <a:srgbClr val="0070C0"/>
                </a:solidFill>
              </a:rPr>
              <a:t>FFT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DB4A9-BF4E-624F-A6D2-5888B53AC790}"/>
              </a:ext>
            </a:extLst>
          </p:cNvPr>
          <p:cNvSpPr txBox="1"/>
          <p:nvPr/>
        </p:nvSpPr>
        <p:spPr>
          <a:xfrm>
            <a:off x="2997724" y="164026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D2F16-F6C1-4C4F-B96E-A2F153F15C3D}"/>
              </a:ext>
            </a:extLst>
          </p:cNvPr>
          <p:cNvSpPr txBox="1"/>
          <p:nvPr/>
        </p:nvSpPr>
        <p:spPr>
          <a:xfrm>
            <a:off x="8729221" y="161706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Odd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138491-791A-5742-BCDA-8D457590594A}"/>
                  </a:ext>
                </a:extLst>
              </p:cNvPr>
              <p:cNvSpPr txBox="1"/>
              <p:nvPr/>
            </p:nvSpPr>
            <p:spPr>
              <a:xfrm>
                <a:off x="8658890" y="2717243"/>
                <a:ext cx="1933606" cy="380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Bring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outside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138491-791A-5742-BCDA-8D4575905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890" y="2717243"/>
                <a:ext cx="1933606" cy="380425"/>
              </a:xfrm>
              <a:prstGeom prst="rect">
                <a:avLst/>
              </a:prstGeom>
              <a:blipFill>
                <a:blip r:embed="rId3"/>
                <a:stretch>
                  <a:fillRect l="-2597" t="-10000" r="-129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F8F60DD-B628-8046-9F0E-8EC11BAD9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187" y="3393057"/>
            <a:ext cx="10076033" cy="3424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92F43C-73B9-F04E-98EF-DDA482A96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694" y="1969414"/>
            <a:ext cx="10076033" cy="3014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82CC4A-EAA0-7D41-8211-FE5E1558100D}"/>
              </a:ext>
            </a:extLst>
          </p:cNvPr>
          <p:cNvSpPr txBox="1"/>
          <p:nvPr/>
        </p:nvSpPr>
        <p:spPr>
          <a:xfrm>
            <a:off x="7489966" y="4021608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Divide both k and N by 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FABCDF-87E9-7946-9FAD-53EA91C52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398" y="4411280"/>
            <a:ext cx="10076033" cy="3726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4B0B97-AD5C-2347-98C6-F3BC6784D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641" y="5910943"/>
            <a:ext cx="3024718" cy="353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1B9388-45BC-FD45-8372-9197EE0C0451}"/>
                  </a:ext>
                </a:extLst>
              </p:cNvPr>
              <p:cNvSpPr txBox="1"/>
              <p:nvPr/>
            </p:nvSpPr>
            <p:spPr>
              <a:xfrm>
                <a:off x="1186965" y="5180051"/>
                <a:ext cx="3187860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These are two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points DFTs!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1B9388-45BC-FD45-8372-9197EE0C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965" y="5180051"/>
                <a:ext cx="3187860" cy="484172"/>
              </a:xfrm>
              <a:prstGeom prst="rect">
                <a:avLst/>
              </a:prstGeom>
              <a:blipFill>
                <a:blip r:embed="rId8"/>
                <a:stretch>
                  <a:fillRect l="-1587" r="-794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7DA389-4967-F940-88D6-4B2AC7F66DAE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2780895" y="4901937"/>
            <a:ext cx="593901" cy="27811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A1C016-014E-A944-A750-3320D803AB55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2780895" y="4901937"/>
            <a:ext cx="5703229" cy="27811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C04F4F7-9D12-2849-B530-FEE5AAA41AC7}"/>
              </a:ext>
            </a:extLst>
          </p:cNvPr>
          <p:cNvGrpSpPr/>
          <p:nvPr/>
        </p:nvGrpSpPr>
        <p:grpSpPr>
          <a:xfrm>
            <a:off x="1260694" y="2641021"/>
            <a:ext cx="4590821" cy="646331"/>
            <a:chOff x="1260694" y="2744718"/>
            <a:chExt cx="459082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D985B1-36D3-C347-9E1F-4E669B87A129}"/>
                </a:ext>
              </a:extLst>
            </p:cNvPr>
            <p:cNvSpPr txBox="1"/>
            <p:nvPr/>
          </p:nvSpPr>
          <p:spPr>
            <a:xfrm>
              <a:off x="1260694" y="2744718"/>
              <a:ext cx="3501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If we observe that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We can divide both k and N by 2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59D9AFF-30E3-9B49-8C50-1B3836C7D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5767" y="2819048"/>
              <a:ext cx="2535748" cy="248835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791BDA-9C03-4040-97A4-5E4BC180DB33}"/>
              </a:ext>
            </a:extLst>
          </p:cNvPr>
          <p:cNvCxnSpPr>
            <a:cxnSpLocks/>
          </p:cNvCxnSpPr>
          <p:nvPr/>
        </p:nvCxnSpPr>
        <p:spPr>
          <a:xfrm flipH="1">
            <a:off x="6843860" y="5514680"/>
            <a:ext cx="1725105" cy="39626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36A626-5362-D347-A848-38F849D006B9}"/>
              </a:ext>
            </a:extLst>
          </p:cNvPr>
          <p:cNvSpPr txBox="1"/>
          <p:nvPr/>
        </p:nvSpPr>
        <p:spPr>
          <a:xfrm>
            <a:off x="8268066" y="5212673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Twiddle Factor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8" grpId="0"/>
      <p:bldP spid="22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2 </a:t>
            </a:r>
            <a:r>
              <a:rPr lang="en-US" b="1" dirty="0">
                <a:solidFill>
                  <a:srgbClr val="0070C0"/>
                </a:solidFill>
              </a:rPr>
              <a:t>Decimation in time </a:t>
            </a:r>
            <a:r>
              <a:rPr lang="en-US" dirty="0">
                <a:solidFill>
                  <a:srgbClr val="0070C0"/>
                </a:solidFill>
              </a:rPr>
              <a:t>FFT method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4B0B97-AD5C-2347-98C6-F3BC6784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551" y="1732030"/>
            <a:ext cx="3264534" cy="38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769A9-28F2-7943-BD87-C790CE2D5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439" y="1586100"/>
            <a:ext cx="2623787" cy="738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74A85-BB68-4741-868F-25099B146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75" y="1619663"/>
            <a:ext cx="2046373" cy="671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6BD2B6-1A7B-EC4D-ACAD-020A83B6291F}"/>
                  </a:ext>
                </a:extLst>
              </p:cNvPr>
              <p:cNvSpPr txBox="1"/>
              <p:nvPr/>
            </p:nvSpPr>
            <p:spPr>
              <a:xfrm>
                <a:off x="7503421" y="2290925"/>
                <a:ext cx="2155911" cy="457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0,1,…,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6BD2B6-1A7B-EC4D-ACAD-020A83B62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421" y="2290925"/>
                <a:ext cx="2155911" cy="457608"/>
              </a:xfrm>
              <a:prstGeom prst="rect">
                <a:avLst/>
              </a:prstGeom>
              <a:blipFill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3CF8EF-14E1-EF45-8B4D-B2E601437953}"/>
              </a:ext>
            </a:extLst>
          </p:cNvPr>
          <p:cNvCxnSpPr>
            <a:cxnSpLocks/>
          </p:cNvCxnSpPr>
          <p:nvPr/>
        </p:nvCxnSpPr>
        <p:spPr>
          <a:xfrm flipH="1">
            <a:off x="6096000" y="1220153"/>
            <a:ext cx="1770548" cy="45409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4E1E25-1184-6B46-AF7D-90FFB9FB9CCA}"/>
              </a:ext>
            </a:extLst>
          </p:cNvPr>
          <p:cNvSpPr txBox="1"/>
          <p:nvPr/>
        </p:nvSpPr>
        <p:spPr>
          <a:xfrm>
            <a:off x="7503421" y="881137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Periodic with  period N/2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0616CE-A3E6-AB4E-BCE0-ADC3BDD1C357}"/>
              </a:ext>
            </a:extLst>
          </p:cNvPr>
          <p:cNvCxnSpPr>
            <a:cxnSpLocks/>
          </p:cNvCxnSpPr>
          <p:nvPr/>
        </p:nvCxnSpPr>
        <p:spPr>
          <a:xfrm flipH="1">
            <a:off x="8581376" y="1231847"/>
            <a:ext cx="1" cy="45422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F8E41D-FAB9-3040-9BB0-C9BF0FA89236}"/>
              </a:ext>
            </a:extLst>
          </p:cNvPr>
          <p:cNvSpPr txBox="1"/>
          <p:nvPr/>
        </p:nvSpPr>
        <p:spPr>
          <a:xfrm>
            <a:off x="5812733" y="3116610"/>
            <a:ext cx="606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These are only N/2 values! We need to find the other N/2!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B1655E-6B4B-0547-A937-DCA467EFD575}"/>
              </a:ext>
            </a:extLst>
          </p:cNvPr>
          <p:cNvCxnSpPr>
            <a:cxnSpLocks/>
          </p:cNvCxnSpPr>
          <p:nvPr/>
        </p:nvCxnSpPr>
        <p:spPr>
          <a:xfrm flipV="1">
            <a:off x="8581376" y="2748533"/>
            <a:ext cx="0" cy="3680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89C995-0F00-2143-9698-0787BD20BCEE}"/>
              </a:ext>
            </a:extLst>
          </p:cNvPr>
          <p:cNvSpPr txBox="1"/>
          <p:nvPr/>
        </p:nvSpPr>
        <p:spPr>
          <a:xfrm>
            <a:off x="1246187" y="3772658"/>
            <a:ext cx="280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We exploit the periodicity!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FFED11-53E5-4D40-9B10-D18804342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7935" y="4673395"/>
            <a:ext cx="7294273" cy="607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5066BA-1907-B542-B4CB-BAF57D505F71}"/>
                  </a:ext>
                </a:extLst>
              </p:cNvPr>
              <p:cNvSpPr txBox="1"/>
              <p:nvPr/>
            </p:nvSpPr>
            <p:spPr>
              <a:xfrm>
                <a:off x="9723547" y="4673395"/>
                <a:ext cx="2155911" cy="457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0,1,…,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5066BA-1907-B542-B4CB-BAF57D505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547" y="4673395"/>
                <a:ext cx="2155911" cy="457608"/>
              </a:xfrm>
              <a:prstGeom prst="rect">
                <a:avLst/>
              </a:prstGeom>
              <a:blipFill>
                <a:blip r:embed="rId8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A9697A0-25E6-9241-B397-FE9E5068333B}"/>
              </a:ext>
            </a:extLst>
          </p:cNvPr>
          <p:cNvSpPr txBox="1"/>
          <p:nvPr/>
        </p:nvSpPr>
        <p:spPr>
          <a:xfrm>
            <a:off x="1018898" y="170257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DF61F1-5C21-3544-9BF4-6B9A8B4BBE73}"/>
              </a:ext>
            </a:extLst>
          </p:cNvPr>
          <p:cNvSpPr txBox="1"/>
          <p:nvPr/>
        </p:nvSpPr>
        <p:spPr>
          <a:xfrm>
            <a:off x="1051262" y="476167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D74AB5-47C8-4743-A17D-98449927A7F9}"/>
              </a:ext>
            </a:extLst>
          </p:cNvPr>
          <p:cNvSpPr txBox="1"/>
          <p:nvPr/>
        </p:nvSpPr>
        <p:spPr>
          <a:xfrm>
            <a:off x="1150070" y="6033155"/>
            <a:ext cx="1023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1) and 2) are the Decimation in Time (</a:t>
            </a:r>
            <a:r>
              <a:rPr lang="en-US" dirty="0" err="1">
                <a:solidFill>
                  <a:srgbClr val="FF0000"/>
                </a:solidFill>
              </a:rPr>
              <a:t>DiT</a:t>
            </a:r>
            <a:r>
              <a:rPr lang="en-US" dirty="0">
                <a:solidFill>
                  <a:srgbClr val="FF0000"/>
                </a:solidFill>
              </a:rPr>
              <a:t>) Butterfly FFT elements and are key to compute the FFT.</a:t>
            </a:r>
          </a:p>
        </p:txBody>
      </p:sp>
    </p:spTree>
    <p:extLst>
      <p:ext uri="{BB962C8B-B14F-4D97-AF65-F5344CB8AC3E}">
        <p14:creationId xmlns:p14="http://schemas.microsoft.com/office/powerpoint/2010/main" val="399567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31" grpId="0"/>
      <p:bldP spid="33" grpId="0"/>
      <p:bldP spid="36" grpId="0"/>
      <p:bldP spid="38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2 </a:t>
            </a:r>
            <a:r>
              <a:rPr lang="en-US" b="1" dirty="0">
                <a:solidFill>
                  <a:srgbClr val="0070C0"/>
                </a:solidFill>
              </a:rPr>
              <a:t>Decimation in time </a:t>
            </a:r>
            <a:r>
              <a:rPr lang="en-US" dirty="0">
                <a:solidFill>
                  <a:srgbClr val="0070C0"/>
                </a:solidFill>
              </a:rPr>
              <a:t>FFT method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4B0B97-AD5C-2347-98C6-F3BC6784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71" y="1756999"/>
            <a:ext cx="2697962" cy="3149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FFED11-53E5-4D40-9B10-D18804342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119" y="2312984"/>
            <a:ext cx="7294273" cy="607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5066BA-1907-B542-B4CB-BAF57D505F71}"/>
                  </a:ext>
                </a:extLst>
              </p:cNvPr>
              <p:cNvSpPr txBox="1"/>
              <p:nvPr/>
            </p:nvSpPr>
            <p:spPr>
              <a:xfrm>
                <a:off x="9518493" y="1732030"/>
                <a:ext cx="2155911" cy="457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0,1,…,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5066BA-1907-B542-B4CB-BAF57D505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93" y="1732030"/>
                <a:ext cx="2155911" cy="457608"/>
              </a:xfrm>
              <a:prstGeom prst="rect">
                <a:avLst/>
              </a:prstGeom>
              <a:blipFill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A9697A0-25E6-9241-B397-FE9E5068333B}"/>
              </a:ext>
            </a:extLst>
          </p:cNvPr>
          <p:cNvSpPr txBox="1"/>
          <p:nvPr/>
        </p:nvSpPr>
        <p:spPr>
          <a:xfrm>
            <a:off x="1018898" y="170257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DF61F1-5C21-3544-9BF4-6B9A8B4BBE73}"/>
              </a:ext>
            </a:extLst>
          </p:cNvPr>
          <p:cNvSpPr txBox="1"/>
          <p:nvPr/>
        </p:nvSpPr>
        <p:spPr>
          <a:xfrm>
            <a:off x="1018898" y="242172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FA02B1-93F2-D245-832F-3DE6C30E3B15}"/>
              </a:ext>
            </a:extLst>
          </p:cNvPr>
          <p:cNvCxnSpPr>
            <a:cxnSpLocks/>
          </p:cNvCxnSpPr>
          <p:nvPr/>
        </p:nvCxnSpPr>
        <p:spPr>
          <a:xfrm>
            <a:off x="3098994" y="4185501"/>
            <a:ext cx="440231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E688F-CB47-A043-847C-4035C1C2A27B}"/>
              </a:ext>
            </a:extLst>
          </p:cNvPr>
          <p:cNvCxnSpPr>
            <a:cxnSpLocks/>
          </p:cNvCxnSpPr>
          <p:nvPr/>
        </p:nvCxnSpPr>
        <p:spPr>
          <a:xfrm>
            <a:off x="3098994" y="6034725"/>
            <a:ext cx="440231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6E7023-2125-C64D-9305-FFAC15AB1719}"/>
              </a:ext>
            </a:extLst>
          </p:cNvPr>
          <p:cNvCxnSpPr>
            <a:cxnSpLocks/>
          </p:cNvCxnSpPr>
          <p:nvPr/>
        </p:nvCxnSpPr>
        <p:spPr>
          <a:xfrm flipV="1">
            <a:off x="3829198" y="4185500"/>
            <a:ext cx="3672114" cy="184922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4BC68-4CEB-6248-89F2-32D53981603E}"/>
              </a:ext>
            </a:extLst>
          </p:cNvPr>
          <p:cNvCxnSpPr>
            <a:cxnSpLocks/>
          </p:cNvCxnSpPr>
          <p:nvPr/>
        </p:nvCxnSpPr>
        <p:spPr>
          <a:xfrm>
            <a:off x="3829198" y="4185501"/>
            <a:ext cx="3672114" cy="18111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1536C6-DCCF-3B4C-B3BB-70947E640210}"/>
              </a:ext>
            </a:extLst>
          </p:cNvPr>
          <p:cNvCxnSpPr>
            <a:cxnSpLocks/>
          </p:cNvCxnSpPr>
          <p:nvPr/>
        </p:nvCxnSpPr>
        <p:spPr>
          <a:xfrm>
            <a:off x="8038152" y="4185499"/>
            <a:ext cx="84781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DC930E-EFFC-E744-97C5-2934E11D8C32}"/>
              </a:ext>
            </a:extLst>
          </p:cNvPr>
          <p:cNvCxnSpPr>
            <a:cxnSpLocks/>
          </p:cNvCxnSpPr>
          <p:nvPr/>
        </p:nvCxnSpPr>
        <p:spPr>
          <a:xfrm>
            <a:off x="8009751" y="6037737"/>
            <a:ext cx="84781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E37359-E327-CC49-9271-9E0898FDCFA6}"/>
                  </a:ext>
                </a:extLst>
              </p:cNvPr>
              <p:cNvSpPr txBox="1"/>
              <p:nvPr/>
            </p:nvSpPr>
            <p:spPr>
              <a:xfrm>
                <a:off x="8885964" y="3968736"/>
                <a:ext cx="8696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E37359-E327-CC49-9271-9E0898FDC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964" y="3968736"/>
                <a:ext cx="869662" cy="461665"/>
              </a:xfrm>
              <a:prstGeom prst="rect">
                <a:avLst/>
              </a:prstGeom>
              <a:blipFill>
                <a:blip r:embed="rId6"/>
                <a:stretch>
                  <a:fillRect r="-1449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021B8F-6B2D-EE4C-9186-A085BB83E032}"/>
                  </a:ext>
                </a:extLst>
              </p:cNvPr>
              <p:cNvSpPr txBox="1"/>
              <p:nvPr/>
            </p:nvSpPr>
            <p:spPr>
              <a:xfrm>
                <a:off x="8815704" y="5765790"/>
                <a:ext cx="17898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 dirty="0" err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err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/2]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021B8F-6B2D-EE4C-9186-A085BB83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704" y="5765790"/>
                <a:ext cx="1789849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1EF570-EC76-A549-A760-6B98CCE14079}"/>
                  </a:ext>
                </a:extLst>
              </p:cNvPr>
              <p:cNvSpPr txBox="1"/>
              <p:nvPr/>
            </p:nvSpPr>
            <p:spPr>
              <a:xfrm>
                <a:off x="2444458" y="3937818"/>
                <a:ext cx="8568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1EF570-EC76-A549-A760-6B98CCE1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58" y="3937818"/>
                <a:ext cx="856838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1B7C8F-1B34-8547-87C8-987E85616D20}"/>
                  </a:ext>
                </a:extLst>
              </p:cNvPr>
              <p:cNvSpPr txBox="1"/>
              <p:nvPr/>
            </p:nvSpPr>
            <p:spPr>
              <a:xfrm>
                <a:off x="2353932" y="5766488"/>
                <a:ext cx="853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1B7C8F-1B34-8547-87C8-987E8561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32" y="5766488"/>
                <a:ext cx="853632" cy="461665"/>
              </a:xfrm>
              <a:prstGeom prst="rect">
                <a:avLst/>
              </a:prstGeom>
              <a:blipFill>
                <a:blip r:embed="rId9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85D6E8E-6BE4-F149-837B-92D90497D86A}"/>
                  </a:ext>
                </a:extLst>
              </p:cNvPr>
              <p:cNvSpPr txBox="1"/>
              <p:nvPr/>
            </p:nvSpPr>
            <p:spPr>
              <a:xfrm>
                <a:off x="3403389" y="6021198"/>
                <a:ext cx="736292" cy="476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85D6E8E-6BE4-F149-837B-92D90497D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389" y="6021198"/>
                <a:ext cx="736292" cy="476477"/>
              </a:xfrm>
              <a:prstGeom prst="rect">
                <a:avLst/>
              </a:prstGeom>
              <a:blipFill>
                <a:blip r:embed="rId10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4A7E9656-388A-BF48-8BCB-DDA015CA3132}"/>
              </a:ext>
            </a:extLst>
          </p:cNvPr>
          <p:cNvSpPr/>
          <p:nvPr/>
        </p:nvSpPr>
        <p:spPr>
          <a:xfrm>
            <a:off x="7501394" y="3938840"/>
            <a:ext cx="508439" cy="493317"/>
          </a:xfrm>
          <a:prstGeom prst="ellipse">
            <a:avLst/>
          </a:prstGeom>
          <a:solidFill>
            <a:schemeClr val="bg2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B5F8BF9-6CE9-E04C-8598-DF840EB0FC53}"/>
              </a:ext>
            </a:extLst>
          </p:cNvPr>
          <p:cNvSpPr/>
          <p:nvPr/>
        </p:nvSpPr>
        <p:spPr>
          <a:xfrm>
            <a:off x="7501312" y="5788067"/>
            <a:ext cx="508439" cy="493317"/>
          </a:xfrm>
          <a:prstGeom prst="ellipse">
            <a:avLst/>
          </a:prstGeom>
          <a:solidFill>
            <a:schemeClr val="bg2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0C0E69-53B4-7642-B78C-7AEF3D82E35C}"/>
              </a:ext>
            </a:extLst>
          </p:cNvPr>
          <p:cNvSpPr txBox="1"/>
          <p:nvPr/>
        </p:nvSpPr>
        <p:spPr>
          <a:xfrm>
            <a:off x="7117447" y="5858821"/>
            <a:ext cx="356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531F9B-FE98-7140-8164-DFD88B352174}"/>
              </a:ext>
            </a:extLst>
          </p:cNvPr>
          <p:cNvSpPr txBox="1"/>
          <p:nvPr/>
        </p:nvSpPr>
        <p:spPr>
          <a:xfrm>
            <a:off x="4523997" y="3368175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Radix 2 FFT butterfly</a:t>
            </a:r>
          </a:p>
        </p:txBody>
      </p:sp>
    </p:spTree>
    <p:extLst>
      <p:ext uri="{BB962C8B-B14F-4D97-AF65-F5344CB8AC3E}">
        <p14:creationId xmlns:p14="http://schemas.microsoft.com/office/powerpoint/2010/main" val="3076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1" grpId="0"/>
      <p:bldP spid="19" grpId="0"/>
      <p:bldP spid="20" grpId="0"/>
      <p:bldP spid="42" grpId="0"/>
      <p:bldP spid="28" grpId="0" animBg="1"/>
      <p:bldP spid="43" grpId="0" animBg="1"/>
      <p:bldP spid="30" grpId="0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2 </a:t>
            </a:r>
            <a:r>
              <a:rPr lang="en-US" b="1" dirty="0">
                <a:solidFill>
                  <a:srgbClr val="0070C0"/>
                </a:solidFill>
              </a:rPr>
              <a:t>Decimation in time </a:t>
            </a:r>
            <a:r>
              <a:rPr lang="en-US" dirty="0">
                <a:solidFill>
                  <a:srgbClr val="0070C0"/>
                </a:solidFill>
              </a:rPr>
              <a:t>FFT method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531F9B-FE98-7140-8164-DFD88B352174}"/>
              </a:ext>
            </a:extLst>
          </p:cNvPr>
          <p:cNvSpPr txBox="1"/>
          <p:nvPr/>
        </p:nvSpPr>
        <p:spPr>
          <a:xfrm>
            <a:off x="3925649" y="1278002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Radix 2 FFT butterfly expanded</a:t>
            </a:r>
          </a:p>
        </p:txBody>
      </p:sp>
      <p:grpSp>
        <p:nvGrpSpPr>
          <p:cNvPr id="103" name="Group 3">
            <a:extLst>
              <a:ext uri="{FF2B5EF4-FFF2-40B4-BE49-F238E27FC236}">
                <a16:creationId xmlns:a16="http://schemas.microsoft.com/office/drawing/2014/main" id="{04F9C673-A6B7-B24F-9C85-5A9955E7FBA0}"/>
              </a:ext>
            </a:extLst>
          </p:cNvPr>
          <p:cNvGrpSpPr>
            <a:grpSpLocks/>
          </p:cNvGrpSpPr>
          <p:nvPr/>
        </p:nvGrpSpPr>
        <p:grpSpPr bwMode="auto">
          <a:xfrm>
            <a:off x="2763896" y="1745379"/>
            <a:ext cx="6323460" cy="4443228"/>
            <a:chOff x="2160" y="4536"/>
            <a:chExt cx="7037" cy="5040"/>
          </a:xfrm>
        </p:grpSpPr>
        <p:sp>
          <p:nvSpPr>
            <p:cNvPr id="126" name="Text Box 68">
              <a:extLst>
                <a:ext uri="{FF2B5EF4-FFF2-40B4-BE49-F238E27FC236}">
                  <a16:creationId xmlns:a16="http://schemas.microsoft.com/office/drawing/2014/main" id="{EBBD471A-3AE7-3943-8235-1D2E94963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5" y="4536"/>
              <a:ext cx="1305" cy="50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dirty="0"/>
            </a:p>
          </p:txBody>
        </p:sp>
        <p:sp>
          <p:nvSpPr>
            <p:cNvPr id="104" name="Text Box 4">
              <a:extLst>
                <a:ext uri="{FF2B5EF4-FFF2-40B4-BE49-F238E27FC236}">
                  <a16:creationId xmlns:a16="http://schemas.microsoft.com/office/drawing/2014/main" id="{ED2A6F9D-7C78-F345-A977-BCBB7BED0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4716"/>
              <a:ext cx="1440" cy="21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Y[0]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Y[1]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: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Y[N/2 – 1]</a:t>
              </a:r>
              <a:endParaRPr lang="en-GB" altLang="en-US" sz="1800" dirty="0"/>
            </a:p>
          </p:txBody>
        </p:sp>
        <p:sp>
          <p:nvSpPr>
            <p:cNvPr id="105" name="Text Box 5">
              <a:extLst>
                <a:ext uri="{FF2B5EF4-FFF2-40B4-BE49-F238E27FC236}">
                  <a16:creationId xmlns:a16="http://schemas.microsoft.com/office/drawing/2014/main" id="{8CB3DF9A-F5C4-A143-B1CD-53F34053C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7236"/>
              <a:ext cx="1440" cy="23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206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Z[0]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Z[1]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: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Z[N/2 – 1]</a:t>
              </a:r>
              <a:endParaRPr lang="en-GB" altLang="en-US" sz="1800" dirty="0"/>
            </a:p>
          </p:txBody>
        </p:sp>
        <p:grpSp>
          <p:nvGrpSpPr>
            <p:cNvPr id="106" name="Group 6">
              <a:extLst>
                <a:ext uri="{FF2B5EF4-FFF2-40B4-BE49-F238E27FC236}">
                  <a16:creationId xmlns:a16="http://schemas.microsoft.com/office/drawing/2014/main" id="{F3B3F23F-96A4-F242-9CBF-7E96C51383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4641"/>
              <a:ext cx="3960" cy="3075"/>
              <a:chOff x="3600" y="8745"/>
              <a:chExt cx="3960" cy="3075"/>
            </a:xfrm>
          </p:grpSpPr>
          <p:sp>
            <p:nvSpPr>
              <p:cNvPr id="151" name="Line 7">
                <a:extLst>
                  <a:ext uri="{FF2B5EF4-FFF2-40B4-BE49-F238E27FC236}">
                    <a16:creationId xmlns:a16="http://schemas.microsoft.com/office/drawing/2014/main" id="{A11DA848-0CC3-334B-ABCB-7DA424448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9000"/>
                <a:ext cx="234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8">
                <a:extLst>
                  <a:ext uri="{FF2B5EF4-FFF2-40B4-BE49-F238E27FC236}">
                    <a16:creationId xmlns:a16="http://schemas.microsoft.com/office/drawing/2014/main" id="{6D882D22-5D44-A248-A304-E88077B37E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1520"/>
                <a:ext cx="54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9">
                <a:extLst>
                  <a:ext uri="{FF2B5EF4-FFF2-40B4-BE49-F238E27FC236}">
                    <a16:creationId xmlns:a16="http://schemas.microsoft.com/office/drawing/2014/main" id="{624AB7FA-A0A3-D042-A654-45CDE96ED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11520"/>
                <a:ext cx="36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4" name="Group 10">
                <a:extLst>
                  <a:ext uri="{FF2B5EF4-FFF2-40B4-BE49-F238E27FC236}">
                    <a16:creationId xmlns:a16="http://schemas.microsoft.com/office/drawing/2014/main" id="{9E43A06D-3901-5141-BB96-432B9EB8E6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25" y="8745"/>
                <a:ext cx="555" cy="555"/>
                <a:chOff x="5925" y="8745"/>
                <a:chExt cx="555" cy="555"/>
              </a:xfrm>
            </p:grpSpPr>
            <p:sp>
              <p:nvSpPr>
                <p:cNvPr id="166" name="Oval 11">
                  <a:extLst>
                    <a:ext uri="{FF2B5EF4-FFF2-40B4-BE49-F238E27FC236}">
                      <a16:creationId xmlns:a16="http://schemas.microsoft.com/office/drawing/2014/main" id="{4DB70BD8-750A-4A43-84DB-93C57E05D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5" y="8745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58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67" name="Line 12">
                  <a:extLst>
                    <a:ext uri="{FF2B5EF4-FFF2-40B4-BE49-F238E27FC236}">
                      <a16:creationId xmlns:a16="http://schemas.microsoft.com/office/drawing/2014/main" id="{47D1E6E5-1721-EA46-A52D-D5FD809B02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8760"/>
                  <a:ext cx="0" cy="540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Line 13">
                  <a:extLst>
                    <a:ext uri="{FF2B5EF4-FFF2-40B4-BE49-F238E27FC236}">
                      <a16:creationId xmlns:a16="http://schemas.microsoft.com/office/drawing/2014/main" id="{6B3758DC-E094-6D42-9100-E0A5A474A8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0" y="9000"/>
                  <a:ext cx="540" cy="0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5" name="Line 14">
                <a:extLst>
                  <a:ext uri="{FF2B5EF4-FFF2-40B4-BE49-F238E27FC236}">
                    <a16:creationId xmlns:a16="http://schemas.microsoft.com/office/drawing/2014/main" id="{A771CE98-727E-9D42-87EE-B6E37A3D7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0" y="9180"/>
                <a:ext cx="1800" cy="234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6" name="Group 15">
                <a:extLst>
                  <a:ext uri="{FF2B5EF4-FFF2-40B4-BE49-F238E27FC236}">
                    <a16:creationId xmlns:a16="http://schemas.microsoft.com/office/drawing/2014/main" id="{AD3A75E1-79FB-C445-B04F-CF2286F76A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0" y="11265"/>
                <a:ext cx="555" cy="555"/>
                <a:chOff x="5925" y="8745"/>
                <a:chExt cx="555" cy="555"/>
              </a:xfrm>
            </p:grpSpPr>
            <p:sp>
              <p:nvSpPr>
                <p:cNvPr id="163" name="Oval 16">
                  <a:extLst>
                    <a:ext uri="{FF2B5EF4-FFF2-40B4-BE49-F238E27FC236}">
                      <a16:creationId xmlns:a16="http://schemas.microsoft.com/office/drawing/2014/main" id="{0D6B82D7-0560-E045-8F95-30174359C4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5" y="8745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58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64" name="Line 17">
                  <a:extLst>
                    <a:ext uri="{FF2B5EF4-FFF2-40B4-BE49-F238E27FC236}">
                      <a16:creationId xmlns:a16="http://schemas.microsoft.com/office/drawing/2014/main" id="{3E462212-E6AD-9547-B012-2E68835491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8760"/>
                  <a:ext cx="0" cy="540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Line 18">
                  <a:extLst>
                    <a:ext uri="{FF2B5EF4-FFF2-40B4-BE49-F238E27FC236}">
                      <a16:creationId xmlns:a16="http://schemas.microsoft.com/office/drawing/2014/main" id="{0223DB8B-DC49-E74F-B4D1-0A331C7214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0" y="9000"/>
                  <a:ext cx="540" cy="0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7" name="Line 19">
                <a:extLst>
                  <a:ext uri="{FF2B5EF4-FFF2-40B4-BE49-F238E27FC236}">
                    <a16:creationId xmlns:a16="http://schemas.microsoft.com/office/drawing/2014/main" id="{8CFDCE8D-8150-D249-8057-6B35BABBD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0" y="11520"/>
                <a:ext cx="162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Line 20">
                <a:extLst>
                  <a:ext uri="{FF2B5EF4-FFF2-40B4-BE49-F238E27FC236}">
                    <a16:creationId xmlns:a16="http://schemas.microsoft.com/office/drawing/2014/main" id="{DEC368A4-23ED-3743-AF22-47F19B8055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9000"/>
                <a:ext cx="1980" cy="234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Text Box 21">
                <a:extLst>
                  <a:ext uri="{FF2B5EF4-FFF2-40B4-BE49-F238E27FC236}">
                    <a16:creationId xmlns:a16="http://schemas.microsoft.com/office/drawing/2014/main" id="{561511E1-B529-3C4B-A2A3-7AD0D26B18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32" y="11242"/>
                <a:ext cx="54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200" dirty="0"/>
                  <a:t>-1</a:t>
                </a:r>
                <a:endParaRPr lang="en-GB" altLang="en-US" sz="1800" dirty="0"/>
              </a:p>
            </p:txBody>
          </p:sp>
          <p:sp>
            <p:nvSpPr>
              <p:cNvPr id="160" name="Text Box 22">
                <a:extLst>
                  <a:ext uri="{FF2B5EF4-FFF2-40B4-BE49-F238E27FC236}">
                    <a16:creationId xmlns:a16="http://schemas.microsoft.com/office/drawing/2014/main" id="{F3BC1446-35CF-6C43-BF63-38A7EB7CEA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11160"/>
                <a:ext cx="72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200"/>
                  <a:t>W</a:t>
                </a:r>
                <a:r>
                  <a:rPr lang="en-GB" altLang="en-US" sz="1200" baseline="-25000"/>
                  <a:t>N</a:t>
                </a:r>
                <a:r>
                  <a:rPr lang="en-GB" altLang="en-US" sz="1200" baseline="30000"/>
                  <a:t>0</a:t>
                </a:r>
                <a:endParaRPr lang="en-GB" altLang="en-US" sz="1800"/>
              </a:p>
            </p:txBody>
          </p:sp>
          <p:sp>
            <p:nvSpPr>
              <p:cNvPr id="161" name="Line 23">
                <a:extLst>
                  <a:ext uri="{FF2B5EF4-FFF2-40B4-BE49-F238E27FC236}">
                    <a16:creationId xmlns:a16="http://schemas.microsoft.com/office/drawing/2014/main" id="{59FB44B1-5D87-1146-B191-8589A16AC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80" y="9000"/>
                <a:ext cx="90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24">
                <a:extLst>
                  <a:ext uri="{FF2B5EF4-FFF2-40B4-BE49-F238E27FC236}">
                    <a16:creationId xmlns:a16="http://schemas.microsoft.com/office/drawing/2014/main" id="{1B9548E3-3E1F-1546-A476-7DD9CDCDFC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0" y="11520"/>
                <a:ext cx="90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" name="Group 25">
              <a:extLst>
                <a:ext uri="{FF2B5EF4-FFF2-40B4-BE49-F238E27FC236}">
                  <a16:creationId xmlns:a16="http://schemas.microsoft.com/office/drawing/2014/main" id="{B90EE983-8FE7-3F43-BEE0-43A0C593E7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5256"/>
              <a:ext cx="3960" cy="3075"/>
              <a:chOff x="3600" y="8745"/>
              <a:chExt cx="3960" cy="3075"/>
            </a:xfrm>
          </p:grpSpPr>
          <p:sp>
            <p:nvSpPr>
              <p:cNvPr id="133" name="Line 26">
                <a:extLst>
                  <a:ext uri="{FF2B5EF4-FFF2-40B4-BE49-F238E27FC236}">
                    <a16:creationId xmlns:a16="http://schemas.microsoft.com/office/drawing/2014/main" id="{0441FA8F-2A0E-B045-810B-59D74A1E2A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9000"/>
                <a:ext cx="234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Line 27">
                <a:extLst>
                  <a:ext uri="{FF2B5EF4-FFF2-40B4-BE49-F238E27FC236}">
                    <a16:creationId xmlns:a16="http://schemas.microsoft.com/office/drawing/2014/main" id="{2AF7E7A6-6968-B845-B70A-C3DF7FE3A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1520"/>
                <a:ext cx="54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Line 28">
                <a:extLst>
                  <a:ext uri="{FF2B5EF4-FFF2-40B4-BE49-F238E27FC236}">
                    <a16:creationId xmlns:a16="http://schemas.microsoft.com/office/drawing/2014/main" id="{F1198E08-A2C3-F34C-A8A6-CA4253A05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11520"/>
                <a:ext cx="36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6" name="Group 29">
                <a:extLst>
                  <a:ext uri="{FF2B5EF4-FFF2-40B4-BE49-F238E27FC236}">
                    <a16:creationId xmlns:a16="http://schemas.microsoft.com/office/drawing/2014/main" id="{B9682CBE-C317-BD43-8F4F-A6F4F0BE61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25" y="8745"/>
                <a:ext cx="555" cy="555"/>
                <a:chOff x="5925" y="8745"/>
                <a:chExt cx="555" cy="555"/>
              </a:xfrm>
            </p:grpSpPr>
            <p:sp>
              <p:nvSpPr>
                <p:cNvPr id="148" name="Oval 30">
                  <a:extLst>
                    <a:ext uri="{FF2B5EF4-FFF2-40B4-BE49-F238E27FC236}">
                      <a16:creationId xmlns:a16="http://schemas.microsoft.com/office/drawing/2014/main" id="{1F331728-9B18-CC40-8146-9EF71E1B35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5" y="8745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58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49" name="Line 31">
                  <a:extLst>
                    <a:ext uri="{FF2B5EF4-FFF2-40B4-BE49-F238E27FC236}">
                      <a16:creationId xmlns:a16="http://schemas.microsoft.com/office/drawing/2014/main" id="{FD95FA6A-E2A7-E942-839C-E8F877C392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8760"/>
                  <a:ext cx="0" cy="540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Line 32">
                  <a:extLst>
                    <a:ext uri="{FF2B5EF4-FFF2-40B4-BE49-F238E27FC236}">
                      <a16:creationId xmlns:a16="http://schemas.microsoft.com/office/drawing/2014/main" id="{1357F386-B064-5346-B24A-C089E5B1BF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0" y="9000"/>
                  <a:ext cx="540" cy="0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7" name="Line 33">
                <a:extLst>
                  <a:ext uri="{FF2B5EF4-FFF2-40B4-BE49-F238E27FC236}">
                    <a16:creationId xmlns:a16="http://schemas.microsoft.com/office/drawing/2014/main" id="{78631D28-E160-1945-A3B2-C79468156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0" y="9180"/>
                <a:ext cx="1800" cy="234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8" name="Group 34">
                <a:extLst>
                  <a:ext uri="{FF2B5EF4-FFF2-40B4-BE49-F238E27FC236}">
                    <a16:creationId xmlns:a16="http://schemas.microsoft.com/office/drawing/2014/main" id="{D73E46DF-14B8-A94E-B5C0-F1C345EA16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0" y="11265"/>
                <a:ext cx="555" cy="555"/>
                <a:chOff x="5925" y="8745"/>
                <a:chExt cx="555" cy="555"/>
              </a:xfrm>
            </p:grpSpPr>
            <p:sp>
              <p:nvSpPr>
                <p:cNvPr id="145" name="Oval 35">
                  <a:extLst>
                    <a:ext uri="{FF2B5EF4-FFF2-40B4-BE49-F238E27FC236}">
                      <a16:creationId xmlns:a16="http://schemas.microsoft.com/office/drawing/2014/main" id="{1CA2B204-3C1B-004C-9264-DE2ED784D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5" y="8745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58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46" name="Line 36">
                  <a:extLst>
                    <a:ext uri="{FF2B5EF4-FFF2-40B4-BE49-F238E27FC236}">
                      <a16:creationId xmlns:a16="http://schemas.microsoft.com/office/drawing/2014/main" id="{AE7F2568-D348-C840-84A9-A214AF074D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8760"/>
                  <a:ext cx="0" cy="540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Line 37">
                  <a:extLst>
                    <a:ext uri="{FF2B5EF4-FFF2-40B4-BE49-F238E27FC236}">
                      <a16:creationId xmlns:a16="http://schemas.microsoft.com/office/drawing/2014/main" id="{F9251272-3538-3F4B-A06D-2EDE7DD502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0" y="9000"/>
                  <a:ext cx="540" cy="0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9" name="Line 38">
                <a:extLst>
                  <a:ext uri="{FF2B5EF4-FFF2-40B4-BE49-F238E27FC236}">
                    <a16:creationId xmlns:a16="http://schemas.microsoft.com/office/drawing/2014/main" id="{1D1C8FB4-5CF4-DF4D-9E25-B0B910567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0" y="11520"/>
                <a:ext cx="162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39">
                <a:extLst>
                  <a:ext uri="{FF2B5EF4-FFF2-40B4-BE49-F238E27FC236}">
                    <a16:creationId xmlns:a16="http://schemas.microsoft.com/office/drawing/2014/main" id="{17D474B8-32DC-3340-AADA-C7A730612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9000"/>
                <a:ext cx="1980" cy="234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Text Box 40">
                <a:extLst>
                  <a:ext uri="{FF2B5EF4-FFF2-40B4-BE49-F238E27FC236}">
                    <a16:creationId xmlns:a16="http://schemas.microsoft.com/office/drawing/2014/main" id="{0130596E-64A9-6C48-8342-65E3CE7A3E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42" y="11235"/>
                <a:ext cx="54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200" dirty="0"/>
                  <a:t>-1</a:t>
                </a:r>
                <a:endParaRPr lang="en-GB" altLang="en-US" sz="1800" dirty="0"/>
              </a:p>
            </p:txBody>
          </p:sp>
          <p:sp>
            <p:nvSpPr>
              <p:cNvPr id="142" name="Text Box 41">
                <a:extLst>
                  <a:ext uri="{FF2B5EF4-FFF2-40B4-BE49-F238E27FC236}">
                    <a16:creationId xmlns:a16="http://schemas.microsoft.com/office/drawing/2014/main" id="{144D5C2B-AECD-5D41-B547-310610B131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9" y="11158"/>
                <a:ext cx="72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200" dirty="0"/>
                  <a:t>W</a:t>
                </a:r>
                <a:r>
                  <a:rPr lang="en-GB" altLang="en-US" sz="1200" baseline="-25000" dirty="0"/>
                  <a:t>N</a:t>
                </a:r>
                <a:r>
                  <a:rPr lang="en-GB" altLang="en-US" sz="1200" baseline="30000" dirty="0"/>
                  <a:t>1</a:t>
                </a:r>
                <a:endParaRPr lang="en-GB" altLang="en-US" sz="1800" dirty="0"/>
              </a:p>
            </p:txBody>
          </p:sp>
          <p:sp>
            <p:nvSpPr>
              <p:cNvPr id="143" name="Line 42">
                <a:extLst>
                  <a:ext uri="{FF2B5EF4-FFF2-40B4-BE49-F238E27FC236}">
                    <a16:creationId xmlns:a16="http://schemas.microsoft.com/office/drawing/2014/main" id="{8946B875-CE7B-EC43-AC34-280E45FB7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80" y="9000"/>
                <a:ext cx="90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43">
                <a:extLst>
                  <a:ext uri="{FF2B5EF4-FFF2-40B4-BE49-F238E27FC236}">
                    <a16:creationId xmlns:a16="http://schemas.microsoft.com/office/drawing/2014/main" id="{69853402-FE59-0A4E-9FB0-AD284D1DE7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0" y="11520"/>
                <a:ext cx="90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8" name="Line 44">
              <a:extLst>
                <a:ext uri="{FF2B5EF4-FFF2-40B4-BE49-F238E27FC236}">
                  <a16:creationId xmlns:a16="http://schemas.microsoft.com/office/drawing/2014/main" id="{C149B21E-A6E0-F84F-9D52-3678CC766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0" y="6606"/>
              <a:ext cx="2340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Line 45">
              <a:extLst>
                <a:ext uri="{FF2B5EF4-FFF2-40B4-BE49-F238E27FC236}">
                  <a16:creationId xmlns:a16="http://schemas.microsoft.com/office/drawing/2014/main" id="{762ADD90-6BEC-D24C-8065-250A1E22FE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0" y="9126"/>
              <a:ext cx="540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46">
              <a:extLst>
                <a:ext uri="{FF2B5EF4-FFF2-40B4-BE49-F238E27FC236}">
                  <a16:creationId xmlns:a16="http://schemas.microsoft.com/office/drawing/2014/main" id="{C0C86FB1-F521-8C49-8D5D-34C29E416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0" y="9126"/>
              <a:ext cx="360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47">
              <a:extLst>
                <a:ext uri="{FF2B5EF4-FFF2-40B4-BE49-F238E27FC236}">
                  <a16:creationId xmlns:a16="http://schemas.microsoft.com/office/drawing/2014/main" id="{CE6E3C7D-81D5-E440-8573-A6472EA032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5" y="6351"/>
              <a:ext cx="555" cy="555"/>
              <a:chOff x="5925" y="8745"/>
              <a:chExt cx="555" cy="555"/>
            </a:xfrm>
          </p:grpSpPr>
          <p:sp>
            <p:nvSpPr>
              <p:cNvPr id="130" name="Oval 48">
                <a:extLst>
                  <a:ext uri="{FF2B5EF4-FFF2-40B4-BE49-F238E27FC236}">
                    <a16:creationId xmlns:a16="http://schemas.microsoft.com/office/drawing/2014/main" id="{85BA4A6F-D22F-F24C-87F4-F4CE939C0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5" y="8745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1" name="Line 49">
                <a:extLst>
                  <a:ext uri="{FF2B5EF4-FFF2-40B4-BE49-F238E27FC236}">
                    <a16:creationId xmlns:a16="http://schemas.microsoft.com/office/drawing/2014/main" id="{23D91821-C620-EC43-8E6B-5C65F8FF3C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" y="8760"/>
                <a:ext cx="0" cy="54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50">
                <a:extLst>
                  <a:ext uri="{FF2B5EF4-FFF2-40B4-BE49-F238E27FC236}">
                    <a16:creationId xmlns:a16="http://schemas.microsoft.com/office/drawing/2014/main" id="{837AEE17-9E1E-F446-8EB1-09A7D1678C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40" y="9000"/>
                <a:ext cx="54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" name="Line 51">
              <a:extLst>
                <a:ext uri="{FF2B5EF4-FFF2-40B4-BE49-F238E27FC236}">
                  <a16:creationId xmlns:a16="http://schemas.microsoft.com/office/drawing/2014/main" id="{5DE1A9BE-41E8-1745-A44E-F91E483038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0" y="6786"/>
              <a:ext cx="1800" cy="234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" name="Group 52">
              <a:extLst>
                <a:ext uri="{FF2B5EF4-FFF2-40B4-BE49-F238E27FC236}">
                  <a16:creationId xmlns:a16="http://schemas.microsoft.com/office/drawing/2014/main" id="{160F253E-EF35-FC44-8E30-C2CB6C4A19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0" y="8871"/>
              <a:ext cx="555" cy="555"/>
              <a:chOff x="5925" y="8745"/>
              <a:chExt cx="555" cy="555"/>
            </a:xfrm>
          </p:grpSpPr>
          <p:sp>
            <p:nvSpPr>
              <p:cNvPr id="127" name="Oval 53">
                <a:extLst>
                  <a:ext uri="{FF2B5EF4-FFF2-40B4-BE49-F238E27FC236}">
                    <a16:creationId xmlns:a16="http://schemas.microsoft.com/office/drawing/2014/main" id="{6116C331-CE58-C34E-BB03-7A4391B8C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5" y="8745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8" name="Line 54">
                <a:extLst>
                  <a:ext uri="{FF2B5EF4-FFF2-40B4-BE49-F238E27FC236}">
                    <a16:creationId xmlns:a16="http://schemas.microsoft.com/office/drawing/2014/main" id="{359E3A07-312F-A74F-ACF7-E9E1015FB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" y="8760"/>
                <a:ext cx="0" cy="54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55">
                <a:extLst>
                  <a:ext uri="{FF2B5EF4-FFF2-40B4-BE49-F238E27FC236}">
                    <a16:creationId xmlns:a16="http://schemas.microsoft.com/office/drawing/2014/main" id="{03472473-B1F0-EC4D-942E-06089BF8C4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40" y="9000"/>
                <a:ext cx="540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" name="Line 56">
              <a:extLst>
                <a:ext uri="{FF2B5EF4-FFF2-40B4-BE49-F238E27FC236}">
                  <a16:creationId xmlns:a16="http://schemas.microsoft.com/office/drawing/2014/main" id="{825710BF-FF61-1546-8351-C02555B9C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0" y="9126"/>
              <a:ext cx="1620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57">
              <a:extLst>
                <a:ext uri="{FF2B5EF4-FFF2-40B4-BE49-F238E27FC236}">
                  <a16:creationId xmlns:a16="http://schemas.microsoft.com/office/drawing/2014/main" id="{9B0850C1-016B-4B47-8D64-49DD58D97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0" y="6606"/>
              <a:ext cx="1980" cy="234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 Box 58">
              <a:extLst>
                <a:ext uri="{FF2B5EF4-FFF2-40B4-BE49-F238E27FC236}">
                  <a16:creationId xmlns:a16="http://schemas.microsoft.com/office/drawing/2014/main" id="{4CA6B7D3-FF7C-944B-9A28-19CAE8CCE5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0" y="8845"/>
              <a:ext cx="54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-1</a:t>
              </a:r>
              <a:endParaRPr lang="en-GB" altLang="en-US" sz="1800"/>
            </a:p>
          </p:txBody>
        </p:sp>
        <p:sp>
          <p:nvSpPr>
            <p:cNvPr id="117" name="Text Box 59">
              <a:extLst>
                <a:ext uri="{FF2B5EF4-FFF2-40B4-BE49-F238E27FC236}">
                  <a16:creationId xmlns:a16="http://schemas.microsoft.com/office/drawing/2014/main" id="{E9E66767-C92B-514B-A4D2-9DF033701C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4" y="8754"/>
              <a:ext cx="168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W</a:t>
              </a:r>
              <a:r>
                <a:rPr lang="en-GB" altLang="en-US" sz="1200" baseline="-25000" dirty="0"/>
                <a:t>N</a:t>
              </a:r>
              <a:r>
                <a:rPr lang="en-GB" altLang="en-US" sz="1200" baseline="30000" dirty="0"/>
                <a:t>N/2 -1</a:t>
              </a:r>
              <a:endParaRPr lang="en-GB" altLang="en-US" sz="1800" dirty="0"/>
            </a:p>
          </p:txBody>
        </p:sp>
        <p:sp>
          <p:nvSpPr>
            <p:cNvPr id="118" name="Line 60">
              <a:extLst>
                <a:ext uri="{FF2B5EF4-FFF2-40B4-BE49-F238E27FC236}">
                  <a16:creationId xmlns:a16="http://schemas.microsoft.com/office/drawing/2014/main" id="{69553453-F052-7C48-B3C3-BD7FF19DD7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0" y="6606"/>
              <a:ext cx="900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Line 61">
              <a:extLst>
                <a:ext uri="{FF2B5EF4-FFF2-40B4-BE49-F238E27FC236}">
                  <a16:creationId xmlns:a16="http://schemas.microsoft.com/office/drawing/2014/main" id="{9CBFBE9A-738A-1A4B-8D2C-86AB4CAB8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90" y="9126"/>
              <a:ext cx="900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 Box 62">
              <a:extLst>
                <a:ext uri="{FF2B5EF4-FFF2-40B4-BE49-F238E27FC236}">
                  <a16:creationId xmlns:a16="http://schemas.microsoft.com/office/drawing/2014/main" id="{94A0EED4-DEE4-064F-9E22-4007E0D9C8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5" y="4711"/>
              <a:ext cx="90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X[0]</a:t>
              </a:r>
              <a:endParaRPr lang="en-GB" altLang="en-US" sz="1800" dirty="0"/>
            </a:p>
          </p:txBody>
        </p:sp>
        <p:sp>
          <p:nvSpPr>
            <p:cNvPr id="121" name="Text Box 63">
              <a:extLst>
                <a:ext uri="{FF2B5EF4-FFF2-40B4-BE49-F238E27FC236}">
                  <a16:creationId xmlns:a16="http://schemas.microsoft.com/office/drawing/2014/main" id="{68F3D572-893B-584D-AF8D-F37FA6CA3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0" y="5348"/>
              <a:ext cx="90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X[1]</a:t>
              </a:r>
              <a:endParaRPr lang="en-GB" altLang="en-US" sz="1800"/>
            </a:p>
          </p:txBody>
        </p:sp>
        <p:sp>
          <p:nvSpPr>
            <p:cNvPr id="122" name="Text Box 64">
              <a:extLst>
                <a:ext uri="{FF2B5EF4-FFF2-40B4-BE49-F238E27FC236}">
                  <a16:creationId xmlns:a16="http://schemas.microsoft.com/office/drawing/2014/main" id="{8C943296-7DE2-D04A-BA6D-4EA1E01BC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3" y="6411"/>
              <a:ext cx="153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X[N/2 -1]</a:t>
              </a:r>
              <a:endParaRPr lang="en-GB" altLang="en-US" sz="1800" dirty="0"/>
            </a:p>
          </p:txBody>
        </p:sp>
        <p:sp>
          <p:nvSpPr>
            <p:cNvPr id="123" name="Text Box 65">
              <a:extLst>
                <a:ext uri="{FF2B5EF4-FFF2-40B4-BE49-F238E27FC236}">
                  <a16:creationId xmlns:a16="http://schemas.microsoft.com/office/drawing/2014/main" id="{830C9E91-5F3F-F44C-8B5C-59D0ED828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4" y="7224"/>
              <a:ext cx="14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X[N/2]</a:t>
              </a:r>
              <a:endParaRPr lang="en-GB" altLang="en-US" sz="1800" dirty="0"/>
            </a:p>
          </p:txBody>
        </p:sp>
        <p:sp>
          <p:nvSpPr>
            <p:cNvPr id="124" name="Text Box 66">
              <a:extLst>
                <a:ext uri="{FF2B5EF4-FFF2-40B4-BE49-F238E27FC236}">
                  <a16:creationId xmlns:a16="http://schemas.microsoft.com/office/drawing/2014/main" id="{C6454F93-E256-564A-A8A2-1C2B33D8C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5" y="7819"/>
              <a:ext cx="16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X[N/2 +1]</a:t>
              </a:r>
              <a:endParaRPr lang="en-GB" altLang="en-US" sz="1800" dirty="0"/>
            </a:p>
          </p:txBody>
        </p:sp>
        <p:sp>
          <p:nvSpPr>
            <p:cNvPr id="125" name="Text Box 67">
              <a:extLst>
                <a:ext uri="{FF2B5EF4-FFF2-40B4-BE49-F238E27FC236}">
                  <a16:creationId xmlns:a16="http://schemas.microsoft.com/office/drawing/2014/main" id="{1EB358AB-70FF-944A-8FB3-E380DD59B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7" y="8908"/>
              <a:ext cx="16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X[N-1]</a:t>
              </a:r>
              <a:endParaRPr lang="en-GB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940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2 </a:t>
            </a:r>
            <a:r>
              <a:rPr lang="en-US" b="1" dirty="0">
                <a:solidFill>
                  <a:srgbClr val="0070C0"/>
                </a:solidFill>
              </a:rPr>
              <a:t>Decimation in time </a:t>
            </a:r>
            <a:r>
              <a:rPr lang="en-US" dirty="0">
                <a:solidFill>
                  <a:srgbClr val="0070C0"/>
                </a:solidFill>
              </a:rPr>
              <a:t>FFT method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531F9B-FE98-7140-8164-DFD88B352174}"/>
              </a:ext>
            </a:extLst>
          </p:cNvPr>
          <p:cNvSpPr txBox="1"/>
          <p:nvPr/>
        </p:nvSpPr>
        <p:spPr>
          <a:xfrm>
            <a:off x="1246187" y="2239354"/>
            <a:ext cx="103513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We can recursively repeat the process of the two N/2 DFTs by splitting each of them in 2 N/4 DFTs…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And we can go on until we have N one single point sequences…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Let’s see it for an example for N= 8; </a:t>
            </a:r>
          </a:p>
        </p:txBody>
      </p:sp>
    </p:spTree>
    <p:extLst>
      <p:ext uri="{BB962C8B-B14F-4D97-AF65-F5344CB8AC3E}">
        <p14:creationId xmlns:p14="http://schemas.microsoft.com/office/powerpoint/2010/main" val="30978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2 </a:t>
            </a:r>
            <a:r>
              <a:rPr lang="en-US" b="1" dirty="0">
                <a:solidFill>
                  <a:srgbClr val="0070C0"/>
                </a:solidFill>
              </a:rPr>
              <a:t>Decimation in time </a:t>
            </a:r>
            <a:r>
              <a:rPr lang="en-US" dirty="0">
                <a:solidFill>
                  <a:srgbClr val="0070C0"/>
                </a:solidFill>
              </a:rPr>
              <a:t>FFT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954FE-1FE8-E447-A949-9D33AD2DF540}"/>
                  </a:ext>
                </a:extLst>
              </p:cNvPr>
              <p:cNvSpPr txBox="1"/>
              <p:nvPr/>
            </p:nvSpPr>
            <p:spPr>
              <a:xfrm>
                <a:off x="1131362" y="1477773"/>
                <a:ext cx="1140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 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954FE-1FE8-E447-A949-9D33AD2DF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62" y="1477773"/>
                <a:ext cx="114056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62AD5E3-112F-0243-A64A-56A8BF299648}"/>
              </a:ext>
            </a:extLst>
          </p:cNvPr>
          <p:cNvSpPr/>
          <p:nvPr/>
        </p:nvSpPr>
        <p:spPr>
          <a:xfrm>
            <a:off x="2419642" y="2847915"/>
            <a:ext cx="1223889" cy="3919138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0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1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2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3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4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5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6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7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998A3-019C-6C4E-9735-E8413ACF83E0}"/>
              </a:ext>
            </a:extLst>
          </p:cNvPr>
          <p:cNvSpPr/>
          <p:nvPr/>
        </p:nvSpPr>
        <p:spPr>
          <a:xfrm>
            <a:off x="4649913" y="2847915"/>
            <a:ext cx="1223889" cy="194966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0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2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4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6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13CEF-F88F-F440-81B9-9784D4FF306C}"/>
              </a:ext>
            </a:extLst>
          </p:cNvPr>
          <p:cNvSpPr/>
          <p:nvPr/>
        </p:nvSpPr>
        <p:spPr>
          <a:xfrm>
            <a:off x="4649913" y="4941656"/>
            <a:ext cx="1223889" cy="182539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1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3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5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7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ECBED8-66C5-854F-A597-5DFE27C8F564}"/>
              </a:ext>
            </a:extLst>
          </p:cNvPr>
          <p:cNvSpPr/>
          <p:nvPr/>
        </p:nvSpPr>
        <p:spPr>
          <a:xfrm>
            <a:off x="6631657" y="3837457"/>
            <a:ext cx="1223889" cy="905543"/>
          </a:xfrm>
          <a:prstGeom prst="rect">
            <a:avLst/>
          </a:prstGeom>
          <a:solidFill>
            <a:srgbClr val="FFC000"/>
          </a:solidFill>
          <a:ln>
            <a:solidFill>
              <a:srgbClr val="FE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2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6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FC7861-59D3-574E-884B-B209354E7D30}"/>
              </a:ext>
            </a:extLst>
          </p:cNvPr>
          <p:cNvSpPr/>
          <p:nvPr/>
        </p:nvSpPr>
        <p:spPr>
          <a:xfrm>
            <a:off x="6631658" y="2847915"/>
            <a:ext cx="1223889" cy="905543"/>
          </a:xfrm>
          <a:prstGeom prst="rect">
            <a:avLst/>
          </a:prstGeom>
          <a:solidFill>
            <a:srgbClr val="FFC000"/>
          </a:solidFill>
          <a:ln>
            <a:solidFill>
              <a:srgbClr val="FE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0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4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73EC25-FD6D-7243-83B7-204D593CD273}"/>
              </a:ext>
            </a:extLst>
          </p:cNvPr>
          <p:cNvSpPr/>
          <p:nvPr/>
        </p:nvSpPr>
        <p:spPr>
          <a:xfrm>
            <a:off x="6631656" y="5899656"/>
            <a:ext cx="1223889" cy="905543"/>
          </a:xfrm>
          <a:prstGeom prst="rect">
            <a:avLst/>
          </a:prstGeom>
          <a:solidFill>
            <a:srgbClr val="FFC000"/>
          </a:solidFill>
          <a:ln>
            <a:solidFill>
              <a:srgbClr val="FE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3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7</a:t>
            </a:r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969213-06AE-904C-AB7D-B60FAAA51819}"/>
              </a:ext>
            </a:extLst>
          </p:cNvPr>
          <p:cNvSpPr/>
          <p:nvPr/>
        </p:nvSpPr>
        <p:spPr>
          <a:xfrm>
            <a:off x="6631657" y="4910114"/>
            <a:ext cx="1223889" cy="905543"/>
          </a:xfrm>
          <a:prstGeom prst="rect">
            <a:avLst/>
          </a:prstGeom>
          <a:solidFill>
            <a:srgbClr val="FFC000"/>
          </a:solidFill>
          <a:ln>
            <a:solidFill>
              <a:srgbClr val="FE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1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5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96DF1-0166-9A4D-B681-E3C07548864B}"/>
              </a:ext>
            </a:extLst>
          </p:cNvPr>
          <p:cNvSpPr/>
          <p:nvPr/>
        </p:nvSpPr>
        <p:spPr>
          <a:xfrm>
            <a:off x="8613403" y="2833847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0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4B5F77-7BFE-4048-B047-63BBEEAE2A0D}"/>
              </a:ext>
            </a:extLst>
          </p:cNvPr>
          <p:cNvSpPr/>
          <p:nvPr/>
        </p:nvSpPr>
        <p:spPr>
          <a:xfrm>
            <a:off x="8613401" y="3349206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4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188D1-4F82-2546-92E9-3885FC4A2203}"/>
              </a:ext>
            </a:extLst>
          </p:cNvPr>
          <p:cNvSpPr/>
          <p:nvPr/>
        </p:nvSpPr>
        <p:spPr>
          <a:xfrm>
            <a:off x="8613400" y="3864565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2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3394-9816-EE45-9566-7D3BD71AB6AD}"/>
              </a:ext>
            </a:extLst>
          </p:cNvPr>
          <p:cNvSpPr/>
          <p:nvPr/>
        </p:nvSpPr>
        <p:spPr>
          <a:xfrm>
            <a:off x="8613400" y="4375505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6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60064D-C2D9-494F-8F68-BD147B2C23A3}"/>
              </a:ext>
            </a:extLst>
          </p:cNvPr>
          <p:cNvSpPr/>
          <p:nvPr/>
        </p:nvSpPr>
        <p:spPr>
          <a:xfrm>
            <a:off x="8613399" y="4895283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1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065C6-87A8-8C48-841D-FF406F882664}"/>
              </a:ext>
            </a:extLst>
          </p:cNvPr>
          <p:cNvSpPr/>
          <p:nvPr/>
        </p:nvSpPr>
        <p:spPr>
          <a:xfrm>
            <a:off x="8613398" y="5418832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5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27035F-1504-D649-8297-B3C69F4511B6}"/>
              </a:ext>
            </a:extLst>
          </p:cNvPr>
          <p:cNvSpPr/>
          <p:nvPr/>
        </p:nvSpPr>
        <p:spPr>
          <a:xfrm>
            <a:off x="8613398" y="5921582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3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D40875-67FF-444F-8B48-8DCEAA751361}"/>
              </a:ext>
            </a:extLst>
          </p:cNvPr>
          <p:cNvSpPr/>
          <p:nvPr/>
        </p:nvSpPr>
        <p:spPr>
          <a:xfrm>
            <a:off x="8613397" y="6426021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7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D5C6F-0A90-264E-B682-0F169EEC9F4D}"/>
              </a:ext>
            </a:extLst>
          </p:cNvPr>
          <p:cNvSpPr txBox="1"/>
          <p:nvPr/>
        </p:nvSpPr>
        <p:spPr>
          <a:xfrm>
            <a:off x="2271931" y="2070511"/>
            <a:ext cx="1519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One 8-points sequence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CAED05-3A7C-AE4F-A021-E0F20C6FAA86}"/>
              </a:ext>
            </a:extLst>
          </p:cNvPr>
          <p:cNvSpPr txBox="1"/>
          <p:nvPr/>
        </p:nvSpPr>
        <p:spPr>
          <a:xfrm>
            <a:off x="4495170" y="2098313"/>
            <a:ext cx="1519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Two 4-points sequences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EC341D-A323-434E-9154-843E79950095}"/>
              </a:ext>
            </a:extLst>
          </p:cNvPr>
          <p:cNvSpPr txBox="1"/>
          <p:nvPr/>
        </p:nvSpPr>
        <p:spPr>
          <a:xfrm>
            <a:off x="6399854" y="2098312"/>
            <a:ext cx="1687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E3C00"/>
                </a:solidFill>
              </a:rPr>
              <a:t>Four 2-points sequences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E052B-EC1F-6C4B-BD41-01689BF9EC95}"/>
              </a:ext>
            </a:extLst>
          </p:cNvPr>
          <p:cNvSpPr txBox="1"/>
          <p:nvPr/>
        </p:nvSpPr>
        <p:spPr>
          <a:xfrm>
            <a:off x="8171437" y="2098312"/>
            <a:ext cx="2107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Eight 1-points sequences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A69CF6-CE7D-E841-B21A-ED1695D1EC14}"/>
              </a:ext>
            </a:extLst>
          </p:cNvPr>
          <p:cNvSpPr txBox="1"/>
          <p:nvPr/>
        </p:nvSpPr>
        <p:spPr>
          <a:xfrm>
            <a:off x="4614203" y="1505243"/>
            <a:ext cx="33905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DECIMATION PROCESS</a:t>
            </a:r>
          </a:p>
        </p:txBody>
      </p:sp>
    </p:spTree>
    <p:extLst>
      <p:ext uri="{BB962C8B-B14F-4D97-AF65-F5344CB8AC3E}">
        <p14:creationId xmlns:p14="http://schemas.microsoft.com/office/powerpoint/2010/main" val="250823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5" grpId="0"/>
      <p:bldP spid="21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2 </a:t>
            </a:r>
            <a:r>
              <a:rPr lang="en-US" b="1" dirty="0">
                <a:solidFill>
                  <a:srgbClr val="0070C0"/>
                </a:solidFill>
              </a:rPr>
              <a:t>Decimation in time </a:t>
            </a:r>
            <a:r>
              <a:rPr lang="en-US" dirty="0">
                <a:solidFill>
                  <a:srgbClr val="0070C0"/>
                </a:solidFill>
              </a:rPr>
              <a:t>FFT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954FE-1FE8-E447-A949-9D33AD2DF540}"/>
                  </a:ext>
                </a:extLst>
              </p:cNvPr>
              <p:cNvSpPr txBox="1"/>
              <p:nvPr/>
            </p:nvSpPr>
            <p:spPr>
              <a:xfrm>
                <a:off x="1131362" y="1477773"/>
                <a:ext cx="1140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 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954FE-1FE8-E447-A949-9D33AD2DF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62" y="1477773"/>
                <a:ext cx="114056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62AD5E3-112F-0243-A64A-56A8BF299648}"/>
              </a:ext>
            </a:extLst>
          </p:cNvPr>
          <p:cNvSpPr/>
          <p:nvPr/>
        </p:nvSpPr>
        <p:spPr>
          <a:xfrm>
            <a:off x="2419642" y="2847915"/>
            <a:ext cx="1223889" cy="3919138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0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1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2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3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4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5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6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7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998A3-019C-6C4E-9735-E8413ACF83E0}"/>
              </a:ext>
            </a:extLst>
          </p:cNvPr>
          <p:cNvSpPr/>
          <p:nvPr/>
        </p:nvSpPr>
        <p:spPr>
          <a:xfrm>
            <a:off x="4649913" y="2847915"/>
            <a:ext cx="1223889" cy="194966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0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2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4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6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13CEF-F88F-F440-81B9-9784D4FF306C}"/>
              </a:ext>
            </a:extLst>
          </p:cNvPr>
          <p:cNvSpPr/>
          <p:nvPr/>
        </p:nvSpPr>
        <p:spPr>
          <a:xfrm>
            <a:off x="4649913" y="4941656"/>
            <a:ext cx="1223889" cy="1825397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1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3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5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7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ECBED8-66C5-854F-A597-5DFE27C8F564}"/>
              </a:ext>
            </a:extLst>
          </p:cNvPr>
          <p:cNvSpPr/>
          <p:nvPr/>
        </p:nvSpPr>
        <p:spPr>
          <a:xfrm>
            <a:off x="6631657" y="3837457"/>
            <a:ext cx="1223889" cy="905543"/>
          </a:xfrm>
          <a:prstGeom prst="rect">
            <a:avLst/>
          </a:prstGeom>
          <a:solidFill>
            <a:srgbClr val="FFC000"/>
          </a:solidFill>
          <a:ln>
            <a:solidFill>
              <a:srgbClr val="FE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2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6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FC7861-59D3-574E-884B-B209354E7D30}"/>
              </a:ext>
            </a:extLst>
          </p:cNvPr>
          <p:cNvSpPr/>
          <p:nvPr/>
        </p:nvSpPr>
        <p:spPr>
          <a:xfrm>
            <a:off x="6631658" y="2847915"/>
            <a:ext cx="1223889" cy="905543"/>
          </a:xfrm>
          <a:prstGeom prst="rect">
            <a:avLst/>
          </a:prstGeom>
          <a:solidFill>
            <a:srgbClr val="FFC000"/>
          </a:solidFill>
          <a:ln>
            <a:solidFill>
              <a:srgbClr val="FE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0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4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73EC25-FD6D-7243-83B7-204D593CD273}"/>
              </a:ext>
            </a:extLst>
          </p:cNvPr>
          <p:cNvSpPr/>
          <p:nvPr/>
        </p:nvSpPr>
        <p:spPr>
          <a:xfrm>
            <a:off x="6631656" y="5899656"/>
            <a:ext cx="1223889" cy="905543"/>
          </a:xfrm>
          <a:prstGeom prst="rect">
            <a:avLst/>
          </a:prstGeom>
          <a:solidFill>
            <a:srgbClr val="FFC000"/>
          </a:solidFill>
          <a:ln>
            <a:solidFill>
              <a:srgbClr val="FE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3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7</a:t>
            </a:r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969213-06AE-904C-AB7D-B60FAAA51819}"/>
              </a:ext>
            </a:extLst>
          </p:cNvPr>
          <p:cNvSpPr/>
          <p:nvPr/>
        </p:nvSpPr>
        <p:spPr>
          <a:xfrm>
            <a:off x="6631657" y="4910114"/>
            <a:ext cx="1223889" cy="905543"/>
          </a:xfrm>
          <a:prstGeom prst="rect">
            <a:avLst/>
          </a:prstGeom>
          <a:solidFill>
            <a:srgbClr val="FFC000"/>
          </a:solidFill>
          <a:ln>
            <a:solidFill>
              <a:srgbClr val="FE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1 </a:t>
            </a:r>
          </a:p>
          <a:p>
            <a:pPr algn="ctr">
              <a:lnSpc>
                <a:spcPct val="150000"/>
              </a:lnSpc>
            </a:pPr>
            <a:r>
              <a:rPr lang="en-US" sz="2000" b="1" dirty="0"/>
              <a:t>5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96DF1-0166-9A4D-B681-E3C07548864B}"/>
              </a:ext>
            </a:extLst>
          </p:cNvPr>
          <p:cNvSpPr/>
          <p:nvPr/>
        </p:nvSpPr>
        <p:spPr>
          <a:xfrm>
            <a:off x="8613403" y="2833847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0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4B5F77-7BFE-4048-B047-63BBEEAE2A0D}"/>
              </a:ext>
            </a:extLst>
          </p:cNvPr>
          <p:cNvSpPr/>
          <p:nvPr/>
        </p:nvSpPr>
        <p:spPr>
          <a:xfrm>
            <a:off x="8613401" y="3349206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4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188D1-4F82-2546-92E9-3885FC4A2203}"/>
              </a:ext>
            </a:extLst>
          </p:cNvPr>
          <p:cNvSpPr/>
          <p:nvPr/>
        </p:nvSpPr>
        <p:spPr>
          <a:xfrm>
            <a:off x="8613400" y="3864565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2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3394-9816-EE45-9566-7D3BD71AB6AD}"/>
              </a:ext>
            </a:extLst>
          </p:cNvPr>
          <p:cNvSpPr/>
          <p:nvPr/>
        </p:nvSpPr>
        <p:spPr>
          <a:xfrm>
            <a:off x="8613400" y="4375505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6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60064D-C2D9-494F-8F68-BD147B2C23A3}"/>
              </a:ext>
            </a:extLst>
          </p:cNvPr>
          <p:cNvSpPr/>
          <p:nvPr/>
        </p:nvSpPr>
        <p:spPr>
          <a:xfrm>
            <a:off x="8613399" y="4895283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1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065C6-87A8-8C48-841D-FF406F882664}"/>
              </a:ext>
            </a:extLst>
          </p:cNvPr>
          <p:cNvSpPr/>
          <p:nvPr/>
        </p:nvSpPr>
        <p:spPr>
          <a:xfrm>
            <a:off x="8613398" y="5418832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5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27035F-1504-D649-8297-B3C69F4511B6}"/>
              </a:ext>
            </a:extLst>
          </p:cNvPr>
          <p:cNvSpPr/>
          <p:nvPr/>
        </p:nvSpPr>
        <p:spPr>
          <a:xfrm>
            <a:off x="8613398" y="5921582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3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D40875-67FF-444F-8B48-8DCEAA751361}"/>
              </a:ext>
            </a:extLst>
          </p:cNvPr>
          <p:cNvSpPr/>
          <p:nvPr/>
        </p:nvSpPr>
        <p:spPr>
          <a:xfrm>
            <a:off x="8613397" y="6426021"/>
            <a:ext cx="1223889" cy="417911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b="1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7 </a:t>
            </a:r>
          </a:p>
          <a:p>
            <a:pPr algn="ctr">
              <a:lnSpc>
                <a:spcPct val="150000"/>
              </a:lnSpc>
            </a:pP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D5C6F-0A90-264E-B682-0F169EEC9F4D}"/>
              </a:ext>
            </a:extLst>
          </p:cNvPr>
          <p:cNvSpPr txBox="1"/>
          <p:nvPr/>
        </p:nvSpPr>
        <p:spPr>
          <a:xfrm>
            <a:off x="2271931" y="2070511"/>
            <a:ext cx="1519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One 8-points sequence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CAED05-3A7C-AE4F-A021-E0F20C6FAA86}"/>
              </a:ext>
            </a:extLst>
          </p:cNvPr>
          <p:cNvSpPr txBox="1"/>
          <p:nvPr/>
        </p:nvSpPr>
        <p:spPr>
          <a:xfrm>
            <a:off x="4495170" y="2098313"/>
            <a:ext cx="1519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Two 4-points sequences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EC341D-A323-434E-9154-843E79950095}"/>
              </a:ext>
            </a:extLst>
          </p:cNvPr>
          <p:cNvSpPr txBox="1"/>
          <p:nvPr/>
        </p:nvSpPr>
        <p:spPr>
          <a:xfrm>
            <a:off x="6399854" y="2098312"/>
            <a:ext cx="1687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E3C00"/>
                </a:solidFill>
              </a:rPr>
              <a:t>Four 2-points sequences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E052B-EC1F-6C4B-BD41-01689BF9EC95}"/>
              </a:ext>
            </a:extLst>
          </p:cNvPr>
          <p:cNvSpPr txBox="1"/>
          <p:nvPr/>
        </p:nvSpPr>
        <p:spPr>
          <a:xfrm>
            <a:off x="8171437" y="2098312"/>
            <a:ext cx="2107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Eight 1-points sequences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A69CF6-CE7D-E841-B21A-ED1695D1EC14}"/>
              </a:ext>
            </a:extLst>
          </p:cNvPr>
          <p:cNvSpPr txBox="1"/>
          <p:nvPr/>
        </p:nvSpPr>
        <p:spPr>
          <a:xfrm>
            <a:off x="4614203" y="1505243"/>
            <a:ext cx="33905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DECIMATION PROCESS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ECBA73-7AEC-264F-8C28-FB19A9367627}"/>
              </a:ext>
            </a:extLst>
          </p:cNvPr>
          <p:cNvCxnSpPr>
            <a:cxnSpLocks/>
          </p:cNvCxnSpPr>
          <p:nvPr/>
        </p:nvCxnSpPr>
        <p:spPr>
          <a:xfrm>
            <a:off x="3415864" y="3029801"/>
            <a:ext cx="161270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6BD721-AB3C-9E44-9357-8D1470DEE7E4}"/>
              </a:ext>
            </a:extLst>
          </p:cNvPr>
          <p:cNvCxnSpPr>
            <a:cxnSpLocks/>
          </p:cNvCxnSpPr>
          <p:nvPr/>
        </p:nvCxnSpPr>
        <p:spPr>
          <a:xfrm>
            <a:off x="5498664" y="3037002"/>
            <a:ext cx="161270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80B3CC-C137-944E-B577-0DA3616F0D13}"/>
              </a:ext>
            </a:extLst>
          </p:cNvPr>
          <p:cNvCxnSpPr>
            <a:cxnSpLocks/>
          </p:cNvCxnSpPr>
          <p:nvPr/>
        </p:nvCxnSpPr>
        <p:spPr>
          <a:xfrm>
            <a:off x="7533461" y="3037002"/>
            <a:ext cx="161270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02AF6B-F93D-4E49-BBFA-D4CB409D24AE}"/>
              </a:ext>
            </a:extLst>
          </p:cNvPr>
          <p:cNvCxnSpPr>
            <a:cxnSpLocks/>
          </p:cNvCxnSpPr>
          <p:nvPr/>
        </p:nvCxnSpPr>
        <p:spPr>
          <a:xfrm>
            <a:off x="3250764" y="3563201"/>
            <a:ext cx="1777806" cy="137845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917E514-9BC7-834D-9E40-C79EA6633CCA}"/>
              </a:ext>
            </a:extLst>
          </p:cNvPr>
          <p:cNvCxnSpPr>
            <a:cxnSpLocks/>
          </p:cNvCxnSpPr>
          <p:nvPr/>
        </p:nvCxnSpPr>
        <p:spPr>
          <a:xfrm>
            <a:off x="5498664" y="5112601"/>
            <a:ext cx="161270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ECA83A-FC00-E34B-8F9C-2ACE3C0DF6D3}"/>
              </a:ext>
            </a:extLst>
          </p:cNvPr>
          <p:cNvCxnSpPr>
            <a:cxnSpLocks/>
          </p:cNvCxnSpPr>
          <p:nvPr/>
        </p:nvCxnSpPr>
        <p:spPr>
          <a:xfrm>
            <a:off x="7533461" y="5112601"/>
            <a:ext cx="161270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E2996D-1F05-2045-A0C0-3C59677BBB68}"/>
              </a:ext>
            </a:extLst>
          </p:cNvPr>
          <p:cNvCxnSpPr>
            <a:cxnSpLocks/>
          </p:cNvCxnSpPr>
          <p:nvPr/>
        </p:nvCxnSpPr>
        <p:spPr>
          <a:xfrm flipV="1">
            <a:off x="3082402" y="3563201"/>
            <a:ext cx="1946168" cy="4572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0FF651-0B54-B243-A1B0-1B4EFC64A4DC}"/>
              </a:ext>
            </a:extLst>
          </p:cNvPr>
          <p:cNvCxnSpPr>
            <a:cxnSpLocks/>
          </p:cNvCxnSpPr>
          <p:nvPr/>
        </p:nvCxnSpPr>
        <p:spPr>
          <a:xfrm>
            <a:off x="5289647" y="3519602"/>
            <a:ext cx="1821723" cy="60789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F2F4E8-3A9E-C04A-B9F5-284870937F41}"/>
              </a:ext>
            </a:extLst>
          </p:cNvPr>
          <p:cNvCxnSpPr>
            <a:cxnSpLocks/>
          </p:cNvCxnSpPr>
          <p:nvPr/>
        </p:nvCxnSpPr>
        <p:spPr>
          <a:xfrm>
            <a:off x="7375306" y="4127500"/>
            <a:ext cx="161270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9B2881-9965-E54A-8F9F-3860FD1712CC}"/>
              </a:ext>
            </a:extLst>
          </p:cNvPr>
          <p:cNvCxnSpPr>
            <a:cxnSpLocks/>
          </p:cNvCxnSpPr>
          <p:nvPr/>
        </p:nvCxnSpPr>
        <p:spPr>
          <a:xfrm>
            <a:off x="3082402" y="4375505"/>
            <a:ext cx="2073798" cy="114899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C557D8-3243-024B-8055-84E2D8C9022A}"/>
              </a:ext>
            </a:extLst>
          </p:cNvPr>
          <p:cNvCxnSpPr>
            <a:cxnSpLocks/>
          </p:cNvCxnSpPr>
          <p:nvPr/>
        </p:nvCxnSpPr>
        <p:spPr>
          <a:xfrm>
            <a:off x="5323661" y="5524500"/>
            <a:ext cx="1787709" cy="7239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798CDCD-0429-D243-81E5-0C35D1528584}"/>
              </a:ext>
            </a:extLst>
          </p:cNvPr>
          <p:cNvCxnSpPr>
            <a:cxnSpLocks/>
          </p:cNvCxnSpPr>
          <p:nvPr/>
        </p:nvCxnSpPr>
        <p:spPr>
          <a:xfrm>
            <a:off x="7533461" y="6248400"/>
            <a:ext cx="161270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F753F9-CEE9-1547-9D1E-33D624CF37B7}"/>
              </a:ext>
            </a:extLst>
          </p:cNvPr>
          <p:cNvCxnSpPr>
            <a:cxnSpLocks/>
          </p:cNvCxnSpPr>
          <p:nvPr/>
        </p:nvCxnSpPr>
        <p:spPr>
          <a:xfrm flipV="1">
            <a:off x="3122215" y="3976802"/>
            <a:ext cx="2010361" cy="93331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773404-36BB-214C-A29D-0A0F6EF49273}"/>
              </a:ext>
            </a:extLst>
          </p:cNvPr>
          <p:cNvCxnSpPr>
            <a:cxnSpLocks/>
          </p:cNvCxnSpPr>
          <p:nvPr/>
        </p:nvCxnSpPr>
        <p:spPr>
          <a:xfrm flipV="1">
            <a:off x="5325917" y="3558161"/>
            <a:ext cx="1785453" cy="4186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F2E151-2D36-514A-A58B-7DB3DB88EF3A}"/>
              </a:ext>
            </a:extLst>
          </p:cNvPr>
          <p:cNvCxnSpPr>
            <a:cxnSpLocks/>
          </p:cNvCxnSpPr>
          <p:nvPr/>
        </p:nvCxnSpPr>
        <p:spPr>
          <a:xfrm>
            <a:off x="7375306" y="3558161"/>
            <a:ext cx="1612706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DE78FE3-F0A9-144D-A83B-1575B9786AFD}"/>
              </a:ext>
            </a:extLst>
          </p:cNvPr>
          <p:cNvCxnSpPr>
            <a:cxnSpLocks/>
          </p:cNvCxnSpPr>
          <p:nvPr/>
        </p:nvCxnSpPr>
        <p:spPr>
          <a:xfrm>
            <a:off x="3179261" y="5362885"/>
            <a:ext cx="1953315" cy="63187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616FA70-075E-BB4F-B3D2-E936D23381B0}"/>
              </a:ext>
            </a:extLst>
          </p:cNvPr>
          <p:cNvCxnSpPr>
            <a:cxnSpLocks/>
          </p:cNvCxnSpPr>
          <p:nvPr/>
        </p:nvCxnSpPr>
        <p:spPr>
          <a:xfrm flipV="1">
            <a:off x="5498664" y="5689406"/>
            <a:ext cx="1612706" cy="23217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7AAB39-53F4-7E49-A2DE-8594FA62A773}"/>
              </a:ext>
            </a:extLst>
          </p:cNvPr>
          <p:cNvCxnSpPr>
            <a:cxnSpLocks/>
          </p:cNvCxnSpPr>
          <p:nvPr/>
        </p:nvCxnSpPr>
        <p:spPr>
          <a:xfrm>
            <a:off x="7533461" y="5689406"/>
            <a:ext cx="1454551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75F432-932A-224F-A175-FD0D4C5B5D88}"/>
              </a:ext>
            </a:extLst>
          </p:cNvPr>
          <p:cNvCxnSpPr>
            <a:cxnSpLocks/>
          </p:cNvCxnSpPr>
          <p:nvPr/>
        </p:nvCxnSpPr>
        <p:spPr>
          <a:xfrm flipV="1">
            <a:off x="3148230" y="4419104"/>
            <a:ext cx="1970758" cy="141763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9581FFA-550A-8C4F-8CEA-0E2F2832B137}"/>
              </a:ext>
            </a:extLst>
          </p:cNvPr>
          <p:cNvCxnSpPr>
            <a:cxnSpLocks/>
          </p:cNvCxnSpPr>
          <p:nvPr/>
        </p:nvCxnSpPr>
        <p:spPr>
          <a:xfrm>
            <a:off x="5446720" y="4411897"/>
            <a:ext cx="1589082" cy="22461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D334C93-536F-1543-B6B9-55961200D339}"/>
              </a:ext>
            </a:extLst>
          </p:cNvPr>
          <p:cNvCxnSpPr>
            <a:cxnSpLocks/>
          </p:cNvCxnSpPr>
          <p:nvPr/>
        </p:nvCxnSpPr>
        <p:spPr>
          <a:xfrm flipV="1">
            <a:off x="7428120" y="4685034"/>
            <a:ext cx="1559892" cy="631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DC2501-CDA9-6446-8A12-32F4282B05C3}"/>
              </a:ext>
            </a:extLst>
          </p:cNvPr>
          <p:cNvCxnSpPr>
            <a:cxnSpLocks/>
          </p:cNvCxnSpPr>
          <p:nvPr/>
        </p:nvCxnSpPr>
        <p:spPr>
          <a:xfrm>
            <a:off x="3259527" y="6271178"/>
            <a:ext cx="1769043" cy="16652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BBCB637-D2C6-2C4F-9F45-790A701176C3}"/>
              </a:ext>
            </a:extLst>
          </p:cNvPr>
          <p:cNvCxnSpPr>
            <a:cxnSpLocks/>
          </p:cNvCxnSpPr>
          <p:nvPr/>
        </p:nvCxnSpPr>
        <p:spPr>
          <a:xfrm>
            <a:off x="5446375" y="6499622"/>
            <a:ext cx="1717057" cy="17038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AF6E898-75F1-7F42-82A0-07A1CC20B756}"/>
              </a:ext>
            </a:extLst>
          </p:cNvPr>
          <p:cNvCxnSpPr>
            <a:cxnSpLocks/>
          </p:cNvCxnSpPr>
          <p:nvPr/>
        </p:nvCxnSpPr>
        <p:spPr>
          <a:xfrm flipV="1">
            <a:off x="7467164" y="6732375"/>
            <a:ext cx="1679003" cy="274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548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2 </a:t>
            </a:r>
            <a:r>
              <a:rPr lang="en-US" b="1" dirty="0">
                <a:solidFill>
                  <a:srgbClr val="0070C0"/>
                </a:solidFill>
              </a:rPr>
              <a:t>Decimation in time </a:t>
            </a:r>
            <a:r>
              <a:rPr lang="en-US" dirty="0">
                <a:solidFill>
                  <a:srgbClr val="0070C0"/>
                </a:solidFill>
              </a:rPr>
              <a:t>FFT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A69CF6-CE7D-E841-B21A-ED1695D1EC14}"/>
              </a:ext>
            </a:extLst>
          </p:cNvPr>
          <p:cNvSpPr txBox="1"/>
          <p:nvPr/>
        </p:nvSpPr>
        <p:spPr>
          <a:xfrm>
            <a:off x="3817938" y="918111"/>
            <a:ext cx="32255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Combination PROCESS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5B934FD-F593-4445-849F-AE8C3F09E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013" y="2461836"/>
            <a:ext cx="8280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1C58DC06-DF1E-FE44-AE4D-2AD31B32BB35}"/>
              </a:ext>
            </a:extLst>
          </p:cNvPr>
          <p:cNvGrpSpPr>
            <a:grpSpLocks/>
          </p:cNvGrpSpPr>
          <p:nvPr/>
        </p:nvGrpSpPr>
        <p:grpSpPr bwMode="auto">
          <a:xfrm>
            <a:off x="1655763" y="2706311"/>
            <a:ext cx="5657850" cy="3596669"/>
            <a:chOff x="1980" y="5111"/>
            <a:chExt cx="8910" cy="5663"/>
          </a:xfrm>
        </p:grpSpPr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D6C4D9CB-0763-D646-9D1C-E969487EE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5456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AC02232C-E724-A54D-A558-55B6653AD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0" y="5971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718CCEAD-D7F2-2D47-ACAF-ADC5D946A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7396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328A4D1E-94B6-1148-BB8A-D40063B46A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0" y="7885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6E8975F5-6ED2-1C4E-8E3A-0548CCEFA6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0" y="8345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2356F877-3FB3-7346-AA8C-1F157A235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5" y="8805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50E48F09-551A-F940-BB6E-FC4D952CB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0" y="6446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837327DA-EEA6-F141-B9CF-CE4D7FCA4F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0" y="6936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B5F905EF-0C64-3F4C-BA9B-1A994D1AA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" y="9457"/>
              <a:ext cx="1440" cy="1085"/>
            </a:xfrm>
            <a:prstGeom prst="rect">
              <a:avLst/>
            </a:prstGeom>
            <a:solidFill>
              <a:srgbClr val="BD85F7"/>
            </a:solidFill>
            <a:ln w="9525">
              <a:solidFill>
                <a:srgbClr val="BD85F7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Eight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1-point DFTs</a:t>
              </a:r>
              <a:endParaRPr lang="en-GB" altLang="en-US" sz="1800" dirty="0"/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8B04AD63-2F2A-9047-9492-2EA6F2990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" y="5246"/>
              <a:ext cx="1260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Z[0]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70D93A62-AE2B-4F48-9C3B-DA23CA91D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" y="6206"/>
              <a:ext cx="1260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Z[0]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404EDC0F-BE18-A84A-B6D6-1427C51C7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" y="7226"/>
              <a:ext cx="1260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Z[0]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E08A2DFC-18E7-A94D-9375-79ED80EEC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" y="8140"/>
              <a:ext cx="1260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Z[0]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grpSp>
          <p:nvGrpSpPr>
            <p:cNvPr id="22" name="Group 18">
              <a:extLst>
                <a:ext uri="{FF2B5EF4-FFF2-40B4-BE49-F238E27FC236}">
                  <a16:creationId xmlns:a16="http://schemas.microsoft.com/office/drawing/2014/main" id="{8DA2924A-A484-E546-A8FB-79E074D64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0" y="5201"/>
              <a:ext cx="1620" cy="990"/>
              <a:chOff x="3780" y="8190"/>
              <a:chExt cx="1620" cy="990"/>
            </a:xfrm>
          </p:grpSpPr>
          <p:grpSp>
            <p:nvGrpSpPr>
              <p:cNvPr id="163" name="Group 19">
                <a:extLst>
                  <a:ext uri="{FF2B5EF4-FFF2-40B4-BE49-F238E27FC236}">
                    <a16:creationId xmlns:a16="http://schemas.microsoft.com/office/drawing/2014/main" id="{7AE92226-DF37-B44F-B2FC-48275D6183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0" y="8190"/>
                <a:ext cx="360" cy="360"/>
                <a:chOff x="5220" y="8280"/>
                <a:chExt cx="360" cy="360"/>
              </a:xfrm>
            </p:grpSpPr>
            <p:sp>
              <p:nvSpPr>
                <p:cNvPr id="174" name="Oval 20">
                  <a:extLst>
                    <a:ext uri="{FF2B5EF4-FFF2-40B4-BE49-F238E27FC236}">
                      <a16:creationId xmlns:a16="http://schemas.microsoft.com/office/drawing/2014/main" id="{247134DF-42B0-2E47-9866-A9075EBA7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0" y="8280"/>
                  <a:ext cx="360" cy="3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75" name="Line 21">
                  <a:extLst>
                    <a:ext uri="{FF2B5EF4-FFF2-40B4-BE49-F238E27FC236}">
                      <a16:creationId xmlns:a16="http://schemas.microsoft.com/office/drawing/2014/main" id="{C4946724-958E-6D47-97F1-BCD043407A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00" y="8280"/>
                  <a:ext cx="0" cy="3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Line 22">
                  <a:extLst>
                    <a:ext uri="{FF2B5EF4-FFF2-40B4-BE49-F238E27FC236}">
                      <a16:creationId xmlns:a16="http://schemas.microsoft.com/office/drawing/2014/main" id="{4FDFE3A9-2DA9-024B-8F60-BBEF0C97D3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0" y="84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23">
                <a:extLst>
                  <a:ext uri="{FF2B5EF4-FFF2-40B4-BE49-F238E27FC236}">
                    <a16:creationId xmlns:a16="http://schemas.microsoft.com/office/drawing/2014/main" id="{E535752E-AA23-8947-9292-CF5DF3B5C1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0" y="8820"/>
                <a:ext cx="360" cy="360"/>
                <a:chOff x="5220" y="8280"/>
                <a:chExt cx="360" cy="360"/>
              </a:xfrm>
            </p:grpSpPr>
            <p:sp>
              <p:nvSpPr>
                <p:cNvPr id="171" name="Oval 24">
                  <a:extLst>
                    <a:ext uri="{FF2B5EF4-FFF2-40B4-BE49-F238E27FC236}">
                      <a16:creationId xmlns:a16="http://schemas.microsoft.com/office/drawing/2014/main" id="{C923313F-A7B4-1442-9D6A-925EB168E5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0" y="8280"/>
                  <a:ext cx="360" cy="3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72" name="Line 25">
                  <a:extLst>
                    <a:ext uri="{FF2B5EF4-FFF2-40B4-BE49-F238E27FC236}">
                      <a16:creationId xmlns:a16="http://schemas.microsoft.com/office/drawing/2014/main" id="{FB459234-1975-C14C-AA55-6986A00A81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00" y="8280"/>
                  <a:ext cx="0" cy="3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Line 26">
                  <a:extLst>
                    <a:ext uri="{FF2B5EF4-FFF2-40B4-BE49-F238E27FC236}">
                      <a16:creationId xmlns:a16="http://schemas.microsoft.com/office/drawing/2014/main" id="{E6DB7481-E4E1-EF48-8050-5C36B8F559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0" y="84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" name="Line 27">
                <a:extLst>
                  <a:ext uri="{FF2B5EF4-FFF2-40B4-BE49-F238E27FC236}">
                    <a16:creationId xmlns:a16="http://schemas.microsoft.com/office/drawing/2014/main" id="{90C707BF-B5E2-6D48-9A45-707A7258D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8400"/>
                <a:ext cx="12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28">
                <a:extLst>
                  <a:ext uri="{FF2B5EF4-FFF2-40B4-BE49-F238E27FC236}">
                    <a16:creationId xmlns:a16="http://schemas.microsoft.com/office/drawing/2014/main" id="{209B4EC9-7C32-3F43-8E5C-E540DEDD9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9000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29">
                <a:extLst>
                  <a:ext uri="{FF2B5EF4-FFF2-40B4-BE49-F238E27FC236}">
                    <a16:creationId xmlns:a16="http://schemas.microsoft.com/office/drawing/2014/main" id="{CE98D08F-D97F-D44D-9E73-2B7FC1A2F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0" y="8460"/>
                <a:ext cx="90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30">
                <a:extLst>
                  <a:ext uri="{FF2B5EF4-FFF2-40B4-BE49-F238E27FC236}">
                    <a16:creationId xmlns:a16="http://schemas.microsoft.com/office/drawing/2014/main" id="{BAF3584B-F604-3D44-B6B1-729224B6D5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9000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31">
                <a:extLst>
                  <a:ext uri="{FF2B5EF4-FFF2-40B4-BE49-F238E27FC236}">
                    <a16:creationId xmlns:a16="http://schemas.microsoft.com/office/drawing/2014/main" id="{84AD42BA-6E49-0C4E-B37C-12A481C21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5" y="8415"/>
                <a:ext cx="1215" cy="4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32">
                <a:extLst>
                  <a:ext uri="{FF2B5EF4-FFF2-40B4-BE49-F238E27FC236}">
                    <a16:creationId xmlns:a16="http://schemas.microsoft.com/office/drawing/2014/main" id="{D2C1E5F1-C1F7-034E-8C51-AECC69AC36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5" y="9135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33">
              <a:extLst>
                <a:ext uri="{FF2B5EF4-FFF2-40B4-BE49-F238E27FC236}">
                  <a16:creationId xmlns:a16="http://schemas.microsoft.com/office/drawing/2014/main" id="{1BD008A2-9F77-DC44-A9D7-096F00954A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6221"/>
              <a:ext cx="1620" cy="990"/>
              <a:chOff x="3780" y="8190"/>
              <a:chExt cx="1620" cy="990"/>
            </a:xfrm>
          </p:grpSpPr>
          <p:grpSp>
            <p:nvGrpSpPr>
              <p:cNvPr id="149" name="Group 34">
                <a:extLst>
                  <a:ext uri="{FF2B5EF4-FFF2-40B4-BE49-F238E27FC236}">
                    <a16:creationId xmlns:a16="http://schemas.microsoft.com/office/drawing/2014/main" id="{34FCBDBA-748C-6F43-9BFD-5A96095243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0" y="8190"/>
                <a:ext cx="360" cy="360"/>
                <a:chOff x="5220" y="8280"/>
                <a:chExt cx="360" cy="360"/>
              </a:xfrm>
            </p:grpSpPr>
            <p:sp>
              <p:nvSpPr>
                <p:cNvPr id="160" name="Oval 35">
                  <a:extLst>
                    <a:ext uri="{FF2B5EF4-FFF2-40B4-BE49-F238E27FC236}">
                      <a16:creationId xmlns:a16="http://schemas.microsoft.com/office/drawing/2014/main" id="{0E00DCC1-9644-2A46-ABD9-A307B1DC4A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0" y="8280"/>
                  <a:ext cx="360" cy="3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61" name="Line 36">
                  <a:extLst>
                    <a:ext uri="{FF2B5EF4-FFF2-40B4-BE49-F238E27FC236}">
                      <a16:creationId xmlns:a16="http://schemas.microsoft.com/office/drawing/2014/main" id="{703284DD-8DED-2646-9C11-AA9BD397FE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00" y="8280"/>
                  <a:ext cx="0" cy="3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37">
                  <a:extLst>
                    <a:ext uri="{FF2B5EF4-FFF2-40B4-BE49-F238E27FC236}">
                      <a16:creationId xmlns:a16="http://schemas.microsoft.com/office/drawing/2014/main" id="{A6805D61-A97E-6C43-951A-07C9E32EB0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0" y="84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0" name="Group 38">
                <a:extLst>
                  <a:ext uri="{FF2B5EF4-FFF2-40B4-BE49-F238E27FC236}">
                    <a16:creationId xmlns:a16="http://schemas.microsoft.com/office/drawing/2014/main" id="{C3A75966-2682-C445-9FF5-6B9F10253F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0" y="8820"/>
                <a:ext cx="360" cy="360"/>
                <a:chOff x="5220" y="8280"/>
                <a:chExt cx="360" cy="360"/>
              </a:xfrm>
            </p:grpSpPr>
            <p:sp>
              <p:nvSpPr>
                <p:cNvPr id="157" name="Oval 39">
                  <a:extLst>
                    <a:ext uri="{FF2B5EF4-FFF2-40B4-BE49-F238E27FC236}">
                      <a16:creationId xmlns:a16="http://schemas.microsoft.com/office/drawing/2014/main" id="{AA42E8B6-5584-9345-B125-0A9F218B4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0" y="8280"/>
                  <a:ext cx="360" cy="3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58" name="Line 40">
                  <a:extLst>
                    <a:ext uri="{FF2B5EF4-FFF2-40B4-BE49-F238E27FC236}">
                      <a16:creationId xmlns:a16="http://schemas.microsoft.com/office/drawing/2014/main" id="{E2328284-80B1-4948-959E-F49BA208B2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00" y="8280"/>
                  <a:ext cx="0" cy="3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Line 41">
                  <a:extLst>
                    <a:ext uri="{FF2B5EF4-FFF2-40B4-BE49-F238E27FC236}">
                      <a16:creationId xmlns:a16="http://schemas.microsoft.com/office/drawing/2014/main" id="{67183145-C544-5047-BDBA-2C5D778E17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0" y="84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1" name="Line 42">
                <a:extLst>
                  <a:ext uri="{FF2B5EF4-FFF2-40B4-BE49-F238E27FC236}">
                    <a16:creationId xmlns:a16="http://schemas.microsoft.com/office/drawing/2014/main" id="{6708DF7F-8E69-FD49-86C7-614969FF47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8400"/>
                <a:ext cx="12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Line 43">
                <a:extLst>
                  <a:ext uri="{FF2B5EF4-FFF2-40B4-BE49-F238E27FC236}">
                    <a16:creationId xmlns:a16="http://schemas.microsoft.com/office/drawing/2014/main" id="{4D989D92-A388-0847-A747-0F8A4313F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9000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Line 44">
                <a:extLst>
                  <a:ext uri="{FF2B5EF4-FFF2-40B4-BE49-F238E27FC236}">
                    <a16:creationId xmlns:a16="http://schemas.microsoft.com/office/drawing/2014/main" id="{E31998DF-4C47-AF4D-A84A-628A8ED3D1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0" y="8460"/>
                <a:ext cx="90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Line 45">
                <a:extLst>
                  <a:ext uri="{FF2B5EF4-FFF2-40B4-BE49-F238E27FC236}">
                    <a16:creationId xmlns:a16="http://schemas.microsoft.com/office/drawing/2014/main" id="{A5E50F71-5676-2D4B-B428-09DCF0FC4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9000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46">
                <a:extLst>
                  <a:ext uri="{FF2B5EF4-FFF2-40B4-BE49-F238E27FC236}">
                    <a16:creationId xmlns:a16="http://schemas.microsoft.com/office/drawing/2014/main" id="{837B4CB9-F782-DB48-BCC7-CF45489A21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5" y="8415"/>
                <a:ext cx="1215" cy="4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47">
                <a:extLst>
                  <a:ext uri="{FF2B5EF4-FFF2-40B4-BE49-F238E27FC236}">
                    <a16:creationId xmlns:a16="http://schemas.microsoft.com/office/drawing/2014/main" id="{29E806F5-FE0C-AC4D-86AC-1DC23ACDE2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5" y="9135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48">
              <a:extLst>
                <a:ext uri="{FF2B5EF4-FFF2-40B4-BE49-F238E27FC236}">
                  <a16:creationId xmlns:a16="http://schemas.microsoft.com/office/drawing/2014/main" id="{1DE12C5C-1DDD-5641-9B69-CC89FC2EE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5" y="7226"/>
              <a:ext cx="1620" cy="990"/>
              <a:chOff x="3780" y="8190"/>
              <a:chExt cx="1620" cy="990"/>
            </a:xfrm>
          </p:grpSpPr>
          <p:grpSp>
            <p:nvGrpSpPr>
              <p:cNvPr id="135" name="Group 49">
                <a:extLst>
                  <a:ext uri="{FF2B5EF4-FFF2-40B4-BE49-F238E27FC236}">
                    <a16:creationId xmlns:a16="http://schemas.microsoft.com/office/drawing/2014/main" id="{F2FA7EEC-5D11-A141-88F8-0619E9DD3E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0" y="8190"/>
                <a:ext cx="360" cy="360"/>
                <a:chOff x="5220" y="8280"/>
                <a:chExt cx="360" cy="360"/>
              </a:xfrm>
            </p:grpSpPr>
            <p:sp>
              <p:nvSpPr>
                <p:cNvPr id="146" name="Oval 50">
                  <a:extLst>
                    <a:ext uri="{FF2B5EF4-FFF2-40B4-BE49-F238E27FC236}">
                      <a16:creationId xmlns:a16="http://schemas.microsoft.com/office/drawing/2014/main" id="{83EED1AF-FACB-3E43-B901-2BE79AF0A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0" y="8280"/>
                  <a:ext cx="360" cy="3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47" name="Line 51">
                  <a:extLst>
                    <a:ext uri="{FF2B5EF4-FFF2-40B4-BE49-F238E27FC236}">
                      <a16:creationId xmlns:a16="http://schemas.microsoft.com/office/drawing/2014/main" id="{FB3681BF-DD77-6441-82B0-580BDEA69A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00" y="8280"/>
                  <a:ext cx="0" cy="3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Line 52">
                  <a:extLst>
                    <a:ext uri="{FF2B5EF4-FFF2-40B4-BE49-F238E27FC236}">
                      <a16:creationId xmlns:a16="http://schemas.microsoft.com/office/drawing/2014/main" id="{3000A444-734F-824A-AC1F-948FF51D6A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0" y="84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6" name="Group 53">
                <a:extLst>
                  <a:ext uri="{FF2B5EF4-FFF2-40B4-BE49-F238E27FC236}">
                    <a16:creationId xmlns:a16="http://schemas.microsoft.com/office/drawing/2014/main" id="{97102EFE-4875-954A-94E0-5C892EB19A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0" y="8820"/>
                <a:ext cx="360" cy="360"/>
                <a:chOff x="5220" y="8280"/>
                <a:chExt cx="360" cy="360"/>
              </a:xfrm>
            </p:grpSpPr>
            <p:sp>
              <p:nvSpPr>
                <p:cNvPr id="143" name="Oval 54">
                  <a:extLst>
                    <a:ext uri="{FF2B5EF4-FFF2-40B4-BE49-F238E27FC236}">
                      <a16:creationId xmlns:a16="http://schemas.microsoft.com/office/drawing/2014/main" id="{1AF4D0A8-B068-254F-9BC1-64EF36BEF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0" y="8280"/>
                  <a:ext cx="360" cy="3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44" name="Line 55">
                  <a:extLst>
                    <a:ext uri="{FF2B5EF4-FFF2-40B4-BE49-F238E27FC236}">
                      <a16:creationId xmlns:a16="http://schemas.microsoft.com/office/drawing/2014/main" id="{D212FEC7-CBC1-D54C-A6E5-41ABC6F938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00" y="8280"/>
                  <a:ext cx="0" cy="3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Line 56">
                  <a:extLst>
                    <a:ext uri="{FF2B5EF4-FFF2-40B4-BE49-F238E27FC236}">
                      <a16:creationId xmlns:a16="http://schemas.microsoft.com/office/drawing/2014/main" id="{167674E9-E5AE-074F-8377-0460C5C582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0" y="84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7" name="Line 57">
                <a:extLst>
                  <a:ext uri="{FF2B5EF4-FFF2-40B4-BE49-F238E27FC236}">
                    <a16:creationId xmlns:a16="http://schemas.microsoft.com/office/drawing/2014/main" id="{CF8847CA-8D18-474E-B28A-3AC3BA5291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8400"/>
                <a:ext cx="12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58">
                <a:extLst>
                  <a:ext uri="{FF2B5EF4-FFF2-40B4-BE49-F238E27FC236}">
                    <a16:creationId xmlns:a16="http://schemas.microsoft.com/office/drawing/2014/main" id="{74C95826-FB05-BA4C-9180-421C1C200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9000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59">
                <a:extLst>
                  <a:ext uri="{FF2B5EF4-FFF2-40B4-BE49-F238E27FC236}">
                    <a16:creationId xmlns:a16="http://schemas.microsoft.com/office/drawing/2014/main" id="{81E7F8F2-B94D-EB49-80A3-89ECD5440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0" y="8460"/>
                <a:ext cx="90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60">
                <a:extLst>
                  <a:ext uri="{FF2B5EF4-FFF2-40B4-BE49-F238E27FC236}">
                    <a16:creationId xmlns:a16="http://schemas.microsoft.com/office/drawing/2014/main" id="{0BE381B6-44FA-B549-B080-5168DC973A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9000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Line 61">
                <a:extLst>
                  <a:ext uri="{FF2B5EF4-FFF2-40B4-BE49-F238E27FC236}">
                    <a16:creationId xmlns:a16="http://schemas.microsoft.com/office/drawing/2014/main" id="{6F24634A-0BA0-4945-BB66-F08E66730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5" y="8415"/>
                <a:ext cx="1215" cy="4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Line 62">
                <a:extLst>
                  <a:ext uri="{FF2B5EF4-FFF2-40B4-BE49-F238E27FC236}">
                    <a16:creationId xmlns:a16="http://schemas.microsoft.com/office/drawing/2014/main" id="{2D42887F-92D7-9143-9182-71BBBE420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5" y="9135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F19721D8-1A81-064D-96D9-A968F25651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5" y="8230"/>
              <a:ext cx="1620" cy="990"/>
              <a:chOff x="3780" y="8190"/>
              <a:chExt cx="1620" cy="990"/>
            </a:xfrm>
          </p:grpSpPr>
          <p:grpSp>
            <p:nvGrpSpPr>
              <p:cNvPr id="121" name="Group 64">
                <a:extLst>
                  <a:ext uri="{FF2B5EF4-FFF2-40B4-BE49-F238E27FC236}">
                    <a16:creationId xmlns:a16="http://schemas.microsoft.com/office/drawing/2014/main" id="{215D30CA-E4D4-9B4D-8EB6-A02DE3047A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0" y="8190"/>
                <a:ext cx="360" cy="360"/>
                <a:chOff x="5220" y="8280"/>
                <a:chExt cx="360" cy="360"/>
              </a:xfrm>
            </p:grpSpPr>
            <p:sp>
              <p:nvSpPr>
                <p:cNvPr id="132" name="Oval 65">
                  <a:extLst>
                    <a:ext uri="{FF2B5EF4-FFF2-40B4-BE49-F238E27FC236}">
                      <a16:creationId xmlns:a16="http://schemas.microsoft.com/office/drawing/2014/main" id="{0AF8D494-3DF2-0749-9EB5-46ADD30C9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0" y="8280"/>
                  <a:ext cx="360" cy="3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33" name="Line 66">
                  <a:extLst>
                    <a:ext uri="{FF2B5EF4-FFF2-40B4-BE49-F238E27FC236}">
                      <a16:creationId xmlns:a16="http://schemas.microsoft.com/office/drawing/2014/main" id="{90494E0C-D0AF-FD4E-A9E2-65E00961E6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00" y="8280"/>
                  <a:ext cx="0" cy="3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Line 67">
                  <a:extLst>
                    <a:ext uri="{FF2B5EF4-FFF2-40B4-BE49-F238E27FC236}">
                      <a16:creationId xmlns:a16="http://schemas.microsoft.com/office/drawing/2014/main" id="{62D1BEB1-0F08-1745-9046-A8298F68FB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0" y="84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2" name="Group 68">
                <a:extLst>
                  <a:ext uri="{FF2B5EF4-FFF2-40B4-BE49-F238E27FC236}">
                    <a16:creationId xmlns:a16="http://schemas.microsoft.com/office/drawing/2014/main" id="{D03A749D-CEF0-5F45-BC5D-A9C9318665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0" y="8820"/>
                <a:ext cx="360" cy="360"/>
                <a:chOff x="5220" y="8280"/>
                <a:chExt cx="360" cy="360"/>
              </a:xfrm>
            </p:grpSpPr>
            <p:sp>
              <p:nvSpPr>
                <p:cNvPr id="129" name="Oval 69">
                  <a:extLst>
                    <a:ext uri="{FF2B5EF4-FFF2-40B4-BE49-F238E27FC236}">
                      <a16:creationId xmlns:a16="http://schemas.microsoft.com/office/drawing/2014/main" id="{54C39AB2-6C4F-FD4C-916C-5554417C90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0" y="8280"/>
                  <a:ext cx="360" cy="3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30" name="Line 70">
                  <a:extLst>
                    <a:ext uri="{FF2B5EF4-FFF2-40B4-BE49-F238E27FC236}">
                      <a16:creationId xmlns:a16="http://schemas.microsoft.com/office/drawing/2014/main" id="{C036FFF1-8BB5-0C48-B755-E2BA4C4057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00" y="8280"/>
                  <a:ext cx="0" cy="36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Line 71">
                  <a:extLst>
                    <a:ext uri="{FF2B5EF4-FFF2-40B4-BE49-F238E27FC236}">
                      <a16:creationId xmlns:a16="http://schemas.microsoft.com/office/drawing/2014/main" id="{ED1D9BAC-A180-A948-96FA-8A496E58E5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0" y="84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3" name="Line 72">
                <a:extLst>
                  <a:ext uri="{FF2B5EF4-FFF2-40B4-BE49-F238E27FC236}">
                    <a16:creationId xmlns:a16="http://schemas.microsoft.com/office/drawing/2014/main" id="{2A5F2391-1164-2F4D-94C8-CCD0143307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8400"/>
                <a:ext cx="12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73">
                <a:extLst>
                  <a:ext uri="{FF2B5EF4-FFF2-40B4-BE49-F238E27FC236}">
                    <a16:creationId xmlns:a16="http://schemas.microsoft.com/office/drawing/2014/main" id="{A142DF0C-4A13-244E-A7BA-385485E97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9000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74">
                <a:extLst>
                  <a:ext uri="{FF2B5EF4-FFF2-40B4-BE49-F238E27FC236}">
                    <a16:creationId xmlns:a16="http://schemas.microsoft.com/office/drawing/2014/main" id="{7BFC9040-15F3-9D4D-92E8-37C1CAFFB9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0" y="8460"/>
                <a:ext cx="90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75">
                <a:extLst>
                  <a:ext uri="{FF2B5EF4-FFF2-40B4-BE49-F238E27FC236}">
                    <a16:creationId xmlns:a16="http://schemas.microsoft.com/office/drawing/2014/main" id="{9281F360-A366-1E4C-885A-44B189170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9000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6">
                <a:extLst>
                  <a:ext uri="{FF2B5EF4-FFF2-40B4-BE49-F238E27FC236}">
                    <a16:creationId xmlns:a16="http://schemas.microsoft.com/office/drawing/2014/main" id="{BB600B8E-5AD5-6C40-8E4C-60DD66D83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5" y="8415"/>
                <a:ext cx="1215" cy="4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77">
                <a:extLst>
                  <a:ext uri="{FF2B5EF4-FFF2-40B4-BE49-F238E27FC236}">
                    <a16:creationId xmlns:a16="http://schemas.microsoft.com/office/drawing/2014/main" id="{AE899D3D-FA48-3B43-BEDE-99D1EB696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5" y="9135"/>
                <a:ext cx="1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Line 78">
              <a:extLst>
                <a:ext uri="{FF2B5EF4-FFF2-40B4-BE49-F238E27FC236}">
                  <a16:creationId xmlns:a16="http://schemas.microsoft.com/office/drawing/2014/main" id="{24DE83CB-5E23-BE4E-A9E2-0C3D60083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0" y="5381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79">
              <a:extLst>
                <a:ext uri="{FF2B5EF4-FFF2-40B4-BE49-F238E27FC236}">
                  <a16:creationId xmlns:a16="http://schemas.microsoft.com/office/drawing/2014/main" id="{043FA56D-13BD-2349-854A-6636599E30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0" y="6011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80">
              <a:extLst>
                <a:ext uri="{FF2B5EF4-FFF2-40B4-BE49-F238E27FC236}">
                  <a16:creationId xmlns:a16="http://schemas.microsoft.com/office/drawing/2014/main" id="{D840299B-6940-F143-A096-2D51DEB68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5" y="8035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81">
              <a:extLst>
                <a:ext uri="{FF2B5EF4-FFF2-40B4-BE49-F238E27FC236}">
                  <a16:creationId xmlns:a16="http://schemas.microsoft.com/office/drawing/2014/main" id="{2D89944F-79BD-C04E-815D-2E111D078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5" y="841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82">
              <a:extLst>
                <a:ext uri="{FF2B5EF4-FFF2-40B4-BE49-F238E27FC236}">
                  <a16:creationId xmlns:a16="http://schemas.microsoft.com/office/drawing/2014/main" id="{97029FAA-9921-DF43-8C97-2815EFF5A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0" y="904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3">
              <a:extLst>
                <a:ext uri="{FF2B5EF4-FFF2-40B4-BE49-F238E27FC236}">
                  <a16:creationId xmlns:a16="http://schemas.microsoft.com/office/drawing/2014/main" id="{7D6FAD60-8D4F-894A-A049-64D25C238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5" y="6416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84">
              <a:extLst>
                <a:ext uri="{FF2B5EF4-FFF2-40B4-BE49-F238E27FC236}">
                  <a16:creationId xmlns:a16="http://schemas.microsoft.com/office/drawing/2014/main" id="{FB6CBE61-B061-294D-B20E-06FC147E3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5" y="7016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85">
              <a:extLst>
                <a:ext uri="{FF2B5EF4-FFF2-40B4-BE49-F238E27FC236}">
                  <a16:creationId xmlns:a16="http://schemas.microsoft.com/office/drawing/2014/main" id="{861C250A-A28C-3F4F-A2C5-F78B50F16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0" y="7406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86">
              <a:extLst>
                <a:ext uri="{FF2B5EF4-FFF2-40B4-BE49-F238E27FC236}">
                  <a16:creationId xmlns:a16="http://schemas.microsoft.com/office/drawing/2014/main" id="{FFA2A669-E8A5-D446-88CD-B146A82D4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5651"/>
              <a:ext cx="90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000"/>
                <a:t>W</a:t>
              </a:r>
              <a:r>
                <a:rPr lang="en-GB" altLang="en-US" sz="1000" baseline="30000"/>
                <a:t>0</a:t>
              </a:r>
              <a:r>
                <a:rPr lang="en-GB" altLang="en-US" sz="1000" baseline="-25000"/>
                <a:t>2</a:t>
              </a:r>
              <a:endParaRPr lang="en-GB" altLang="en-US" sz="1800"/>
            </a:p>
          </p:txBody>
        </p:sp>
        <p:sp>
          <p:nvSpPr>
            <p:cNvPr id="36" name="Text Box 87">
              <a:extLst>
                <a:ext uri="{FF2B5EF4-FFF2-40B4-BE49-F238E27FC236}">
                  <a16:creationId xmlns:a16="http://schemas.microsoft.com/office/drawing/2014/main" id="{C94EEC58-598D-9E4C-A1BA-210A354FE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6611"/>
              <a:ext cx="90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000"/>
                <a:t>W</a:t>
              </a:r>
              <a:r>
                <a:rPr lang="en-GB" altLang="en-US" sz="1000" baseline="30000"/>
                <a:t>0</a:t>
              </a:r>
              <a:r>
                <a:rPr lang="en-GB" altLang="en-US" sz="1000" baseline="-25000"/>
                <a:t>2</a:t>
              </a:r>
              <a:endParaRPr lang="en-GB" altLang="en-US" sz="1800"/>
            </a:p>
          </p:txBody>
        </p:sp>
        <p:sp>
          <p:nvSpPr>
            <p:cNvPr id="37" name="Text Box 88">
              <a:extLst>
                <a:ext uri="{FF2B5EF4-FFF2-40B4-BE49-F238E27FC236}">
                  <a16:creationId xmlns:a16="http://schemas.microsoft.com/office/drawing/2014/main" id="{16215538-2402-E946-8347-D0847C174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7631"/>
              <a:ext cx="90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000"/>
                <a:t>W</a:t>
              </a:r>
              <a:r>
                <a:rPr lang="en-GB" altLang="en-US" sz="1000" baseline="30000"/>
                <a:t>0</a:t>
              </a:r>
              <a:r>
                <a:rPr lang="en-GB" altLang="en-US" sz="1000" baseline="-25000"/>
                <a:t>2</a:t>
              </a:r>
              <a:endParaRPr lang="en-GB" altLang="en-US" sz="1800"/>
            </a:p>
          </p:txBody>
        </p:sp>
        <p:sp>
          <p:nvSpPr>
            <p:cNvPr id="38" name="Text Box 89">
              <a:extLst>
                <a:ext uri="{FF2B5EF4-FFF2-40B4-BE49-F238E27FC236}">
                  <a16:creationId xmlns:a16="http://schemas.microsoft.com/office/drawing/2014/main" id="{BA648D64-3989-434D-9275-90330B69D6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" y="8665"/>
              <a:ext cx="90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000"/>
                <a:t>W</a:t>
              </a:r>
              <a:r>
                <a:rPr lang="en-GB" altLang="en-US" sz="1000" baseline="30000"/>
                <a:t>0</a:t>
              </a:r>
              <a:r>
                <a:rPr lang="en-GB" altLang="en-US" sz="1000" baseline="-25000"/>
                <a:t>2</a:t>
              </a:r>
              <a:endParaRPr lang="en-GB" altLang="en-US" sz="1800"/>
            </a:p>
          </p:txBody>
        </p:sp>
        <p:sp>
          <p:nvSpPr>
            <p:cNvPr id="39" name="Text Box 90">
              <a:extLst>
                <a:ext uri="{FF2B5EF4-FFF2-40B4-BE49-F238E27FC236}">
                  <a16:creationId xmlns:a16="http://schemas.microsoft.com/office/drawing/2014/main" id="{7967C63A-8D6C-DD44-9921-3B5043CDC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0" y="5231"/>
              <a:ext cx="1260" cy="94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Y[1]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40" name="Text Box 91">
              <a:extLst>
                <a:ext uri="{FF2B5EF4-FFF2-40B4-BE49-F238E27FC236}">
                  <a16:creationId xmlns:a16="http://schemas.microsoft.com/office/drawing/2014/main" id="{5835AA69-B788-F840-91B1-B1EF6AD4B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5" y="6236"/>
              <a:ext cx="1260" cy="94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Z[0]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Z[1]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41" name="Text Box 92">
              <a:extLst>
                <a:ext uri="{FF2B5EF4-FFF2-40B4-BE49-F238E27FC236}">
                  <a16:creationId xmlns:a16="http://schemas.microsoft.com/office/drawing/2014/main" id="{64416974-1AC1-A243-8601-08914C859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0" y="8275"/>
              <a:ext cx="1260" cy="94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Z[0]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Z[1]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42" name="Text Box 93">
              <a:extLst>
                <a:ext uri="{FF2B5EF4-FFF2-40B4-BE49-F238E27FC236}">
                  <a16:creationId xmlns:a16="http://schemas.microsoft.com/office/drawing/2014/main" id="{5AFC7C8C-CAE3-2447-9202-93341E3DCA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0" y="7271"/>
              <a:ext cx="1260" cy="94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Y[1]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43" name="Text Box 94">
              <a:extLst>
                <a:ext uri="{FF2B5EF4-FFF2-40B4-BE49-F238E27FC236}">
                  <a16:creationId xmlns:a16="http://schemas.microsoft.com/office/drawing/2014/main" id="{06CCAF38-7D40-714E-A832-394C8CC54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5" y="9607"/>
              <a:ext cx="1800" cy="72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FE3C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Four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2-point DFTs</a:t>
              </a:r>
              <a:endParaRPr lang="en-GB" altLang="en-US" sz="1800" dirty="0"/>
            </a:p>
          </p:txBody>
        </p:sp>
        <p:grpSp>
          <p:nvGrpSpPr>
            <p:cNvPr id="44" name="Group 95">
              <a:extLst>
                <a:ext uri="{FF2B5EF4-FFF2-40B4-BE49-F238E27FC236}">
                  <a16:creationId xmlns:a16="http://schemas.microsoft.com/office/drawing/2014/main" id="{58938067-59E4-FE46-8D58-B4C78801D7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0" y="5201"/>
              <a:ext cx="1650" cy="1965"/>
              <a:chOff x="7380" y="8190"/>
              <a:chExt cx="1650" cy="1965"/>
            </a:xfrm>
          </p:grpSpPr>
          <p:grpSp>
            <p:nvGrpSpPr>
              <p:cNvPr id="91" name="Group 96">
                <a:extLst>
                  <a:ext uri="{FF2B5EF4-FFF2-40B4-BE49-F238E27FC236}">
                    <a16:creationId xmlns:a16="http://schemas.microsoft.com/office/drawing/2014/main" id="{149DD02B-E461-1F45-B981-33B5F4398D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0" y="8190"/>
                <a:ext cx="1620" cy="1440"/>
                <a:chOff x="7560" y="8100"/>
                <a:chExt cx="1620" cy="1440"/>
              </a:xfrm>
            </p:grpSpPr>
            <p:grpSp>
              <p:nvGrpSpPr>
                <p:cNvPr id="107" name="Group 97">
                  <a:extLst>
                    <a:ext uri="{FF2B5EF4-FFF2-40B4-BE49-F238E27FC236}">
                      <a16:creationId xmlns:a16="http://schemas.microsoft.com/office/drawing/2014/main" id="{376CC630-07F3-B54F-97FD-F7A4D5F1B6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20" y="8100"/>
                  <a:ext cx="360" cy="360"/>
                  <a:chOff x="5220" y="8280"/>
                  <a:chExt cx="360" cy="360"/>
                </a:xfrm>
              </p:grpSpPr>
              <p:sp>
                <p:nvSpPr>
                  <p:cNvPr id="118" name="Oval 98">
                    <a:extLst>
                      <a:ext uri="{FF2B5EF4-FFF2-40B4-BE49-F238E27FC236}">
                        <a16:creationId xmlns:a16="http://schemas.microsoft.com/office/drawing/2014/main" id="{A5991134-17CB-E046-AD86-ADE639D2AE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8280"/>
                    <a:ext cx="360" cy="36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19" name="Line 99">
                    <a:extLst>
                      <a:ext uri="{FF2B5EF4-FFF2-40B4-BE49-F238E27FC236}">
                        <a16:creationId xmlns:a16="http://schemas.microsoft.com/office/drawing/2014/main" id="{6E159593-08B9-5D4B-8CDE-F2135760A4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00" y="8280"/>
                    <a:ext cx="0" cy="3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0" name="Line 100">
                    <a:extLst>
                      <a:ext uri="{FF2B5EF4-FFF2-40B4-BE49-F238E27FC236}">
                        <a16:creationId xmlns:a16="http://schemas.microsoft.com/office/drawing/2014/main" id="{65AD44CD-1DB0-1E41-AE5B-6F69BFEF11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20" y="8460"/>
                    <a:ext cx="3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8" name="Group 101">
                  <a:extLst>
                    <a:ext uri="{FF2B5EF4-FFF2-40B4-BE49-F238E27FC236}">
                      <a16:creationId xmlns:a16="http://schemas.microsoft.com/office/drawing/2014/main" id="{DC6386E2-97A3-5546-9638-517B3FF370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20" y="9180"/>
                  <a:ext cx="360" cy="360"/>
                  <a:chOff x="5220" y="8280"/>
                  <a:chExt cx="360" cy="360"/>
                </a:xfrm>
              </p:grpSpPr>
              <p:sp>
                <p:nvSpPr>
                  <p:cNvPr id="115" name="Oval 102">
                    <a:extLst>
                      <a:ext uri="{FF2B5EF4-FFF2-40B4-BE49-F238E27FC236}">
                        <a16:creationId xmlns:a16="http://schemas.microsoft.com/office/drawing/2014/main" id="{4F8249FB-4BA6-194B-978C-56E591371D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8280"/>
                    <a:ext cx="360" cy="36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16" name="Line 103">
                    <a:extLst>
                      <a:ext uri="{FF2B5EF4-FFF2-40B4-BE49-F238E27FC236}">
                        <a16:creationId xmlns:a16="http://schemas.microsoft.com/office/drawing/2014/main" id="{308E495C-A503-BD43-9143-531672F51F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00" y="8280"/>
                    <a:ext cx="0" cy="3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7" name="Line 104">
                    <a:extLst>
                      <a:ext uri="{FF2B5EF4-FFF2-40B4-BE49-F238E27FC236}">
                        <a16:creationId xmlns:a16="http://schemas.microsoft.com/office/drawing/2014/main" id="{88886D50-24EA-B743-9588-8CB74C58C9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20" y="8460"/>
                    <a:ext cx="3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9" name="Line 105">
                  <a:extLst>
                    <a:ext uri="{FF2B5EF4-FFF2-40B4-BE49-F238E27FC236}">
                      <a16:creationId xmlns:a16="http://schemas.microsoft.com/office/drawing/2014/main" id="{7130C7EE-9A11-574E-BA85-371482AF33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60" y="8310"/>
                  <a:ext cx="12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" name="Line 106">
                  <a:extLst>
                    <a:ext uri="{FF2B5EF4-FFF2-40B4-BE49-F238E27FC236}">
                      <a16:creationId xmlns:a16="http://schemas.microsoft.com/office/drawing/2014/main" id="{8251F8E9-44BE-7042-8CB6-2F5A66CFDE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60" y="93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" name="Line 107">
                  <a:extLst>
                    <a:ext uri="{FF2B5EF4-FFF2-40B4-BE49-F238E27FC236}">
                      <a16:creationId xmlns:a16="http://schemas.microsoft.com/office/drawing/2014/main" id="{23D9F5F2-0D09-F44E-968A-FF49808B75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20" y="8370"/>
                  <a:ext cx="900" cy="99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" name="Line 108">
                  <a:extLst>
                    <a:ext uri="{FF2B5EF4-FFF2-40B4-BE49-F238E27FC236}">
                      <a16:creationId xmlns:a16="http://schemas.microsoft.com/office/drawing/2014/main" id="{5B355E62-3D31-AD48-8373-B4535E063C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20" y="9360"/>
                  <a:ext cx="90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" name="Line 109">
                  <a:extLst>
                    <a:ext uri="{FF2B5EF4-FFF2-40B4-BE49-F238E27FC236}">
                      <a16:creationId xmlns:a16="http://schemas.microsoft.com/office/drawing/2014/main" id="{FD93B7AF-7E82-3D44-A23A-D646311B2F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5" y="8325"/>
                  <a:ext cx="1035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" name="Line 110">
                  <a:extLst>
                    <a:ext uri="{FF2B5EF4-FFF2-40B4-BE49-F238E27FC236}">
                      <a16:creationId xmlns:a16="http://schemas.microsoft.com/office/drawing/2014/main" id="{57CEFEB3-EE74-EC48-9F86-584FC29A3F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95" y="9540"/>
                  <a:ext cx="1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2" name="Group 111">
                <a:extLst>
                  <a:ext uri="{FF2B5EF4-FFF2-40B4-BE49-F238E27FC236}">
                    <a16:creationId xmlns:a16="http://schemas.microsoft.com/office/drawing/2014/main" id="{09E96EC1-D508-1B46-8CA6-F51C727E6E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80" y="8715"/>
                <a:ext cx="1620" cy="1440"/>
                <a:chOff x="7560" y="8100"/>
                <a:chExt cx="1620" cy="1440"/>
              </a:xfrm>
            </p:grpSpPr>
            <p:grpSp>
              <p:nvGrpSpPr>
                <p:cNvPr id="93" name="Group 112">
                  <a:extLst>
                    <a:ext uri="{FF2B5EF4-FFF2-40B4-BE49-F238E27FC236}">
                      <a16:creationId xmlns:a16="http://schemas.microsoft.com/office/drawing/2014/main" id="{96535227-8D8D-8340-9F16-13559F64B6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20" y="8100"/>
                  <a:ext cx="360" cy="360"/>
                  <a:chOff x="5220" y="8280"/>
                  <a:chExt cx="360" cy="360"/>
                </a:xfrm>
              </p:grpSpPr>
              <p:sp>
                <p:nvSpPr>
                  <p:cNvPr id="104" name="Oval 113">
                    <a:extLst>
                      <a:ext uri="{FF2B5EF4-FFF2-40B4-BE49-F238E27FC236}">
                        <a16:creationId xmlns:a16="http://schemas.microsoft.com/office/drawing/2014/main" id="{AE8E844D-478B-9547-AD43-DB491F9B7F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8280"/>
                    <a:ext cx="360" cy="36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05" name="Line 114">
                    <a:extLst>
                      <a:ext uri="{FF2B5EF4-FFF2-40B4-BE49-F238E27FC236}">
                        <a16:creationId xmlns:a16="http://schemas.microsoft.com/office/drawing/2014/main" id="{858AC55D-EF46-674C-BBE5-AD765BD932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00" y="8280"/>
                    <a:ext cx="0" cy="3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6" name="Line 115">
                    <a:extLst>
                      <a:ext uri="{FF2B5EF4-FFF2-40B4-BE49-F238E27FC236}">
                        <a16:creationId xmlns:a16="http://schemas.microsoft.com/office/drawing/2014/main" id="{946459CE-A7BF-E64F-AA09-40E6AA594D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20" y="8460"/>
                    <a:ext cx="3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" name="Group 116">
                  <a:extLst>
                    <a:ext uri="{FF2B5EF4-FFF2-40B4-BE49-F238E27FC236}">
                      <a16:creationId xmlns:a16="http://schemas.microsoft.com/office/drawing/2014/main" id="{21606B28-330E-C842-9CF0-9813494BE4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20" y="9180"/>
                  <a:ext cx="360" cy="360"/>
                  <a:chOff x="5220" y="8280"/>
                  <a:chExt cx="360" cy="360"/>
                </a:xfrm>
              </p:grpSpPr>
              <p:sp>
                <p:nvSpPr>
                  <p:cNvPr id="101" name="Oval 117">
                    <a:extLst>
                      <a:ext uri="{FF2B5EF4-FFF2-40B4-BE49-F238E27FC236}">
                        <a16:creationId xmlns:a16="http://schemas.microsoft.com/office/drawing/2014/main" id="{6FB7BE0D-71F4-584D-BC41-7E6296B54D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8280"/>
                    <a:ext cx="360" cy="36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02" name="Line 118">
                    <a:extLst>
                      <a:ext uri="{FF2B5EF4-FFF2-40B4-BE49-F238E27FC236}">
                        <a16:creationId xmlns:a16="http://schemas.microsoft.com/office/drawing/2014/main" id="{41170526-B6B5-CD49-A283-66654E9743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00" y="8280"/>
                    <a:ext cx="0" cy="3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Line 119">
                    <a:extLst>
                      <a:ext uri="{FF2B5EF4-FFF2-40B4-BE49-F238E27FC236}">
                        <a16:creationId xmlns:a16="http://schemas.microsoft.com/office/drawing/2014/main" id="{195E1FA3-A4FE-B04E-8EC3-8B758EDCD3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20" y="8460"/>
                    <a:ext cx="3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Line 120">
                  <a:extLst>
                    <a:ext uri="{FF2B5EF4-FFF2-40B4-BE49-F238E27FC236}">
                      <a16:creationId xmlns:a16="http://schemas.microsoft.com/office/drawing/2014/main" id="{C7F8A8C4-AC4B-2F4A-AC63-87097A413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60" y="8310"/>
                  <a:ext cx="12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Line 121">
                  <a:extLst>
                    <a:ext uri="{FF2B5EF4-FFF2-40B4-BE49-F238E27FC236}">
                      <a16:creationId xmlns:a16="http://schemas.microsoft.com/office/drawing/2014/main" id="{79D33D00-B68B-3143-8DFE-D9246A92AB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60" y="93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Line 122">
                  <a:extLst>
                    <a:ext uri="{FF2B5EF4-FFF2-40B4-BE49-F238E27FC236}">
                      <a16:creationId xmlns:a16="http://schemas.microsoft.com/office/drawing/2014/main" id="{EBBE5657-BE1E-C643-9A8F-58CD909119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20" y="8370"/>
                  <a:ext cx="900" cy="99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Line 123">
                  <a:extLst>
                    <a:ext uri="{FF2B5EF4-FFF2-40B4-BE49-F238E27FC236}">
                      <a16:creationId xmlns:a16="http://schemas.microsoft.com/office/drawing/2014/main" id="{589EB97A-0658-0641-B13A-A750BE1765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20" y="9360"/>
                  <a:ext cx="90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124">
                  <a:extLst>
                    <a:ext uri="{FF2B5EF4-FFF2-40B4-BE49-F238E27FC236}">
                      <a16:creationId xmlns:a16="http://schemas.microsoft.com/office/drawing/2014/main" id="{B593BCA1-6DE3-154D-BC8D-758FE12047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5" y="8325"/>
                  <a:ext cx="1035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125">
                  <a:extLst>
                    <a:ext uri="{FF2B5EF4-FFF2-40B4-BE49-F238E27FC236}">
                      <a16:creationId xmlns:a16="http://schemas.microsoft.com/office/drawing/2014/main" id="{5EF30738-7F18-9D44-A266-051044A0E2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95" y="9540"/>
                  <a:ext cx="1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5" name="Group 126">
              <a:extLst>
                <a:ext uri="{FF2B5EF4-FFF2-40B4-BE49-F238E27FC236}">
                  <a16:creationId xmlns:a16="http://schemas.microsoft.com/office/drawing/2014/main" id="{469B550B-001E-FC4A-BB80-1BE01D8CA2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5" y="7256"/>
              <a:ext cx="1650" cy="1965"/>
              <a:chOff x="7380" y="8190"/>
              <a:chExt cx="1650" cy="1965"/>
            </a:xfrm>
          </p:grpSpPr>
          <p:grpSp>
            <p:nvGrpSpPr>
              <p:cNvPr id="61" name="Group 127">
                <a:extLst>
                  <a:ext uri="{FF2B5EF4-FFF2-40B4-BE49-F238E27FC236}">
                    <a16:creationId xmlns:a16="http://schemas.microsoft.com/office/drawing/2014/main" id="{0944A64A-C622-9A46-8790-6C5A74153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10" y="8190"/>
                <a:ext cx="1620" cy="1440"/>
                <a:chOff x="7560" y="8100"/>
                <a:chExt cx="1620" cy="1440"/>
              </a:xfrm>
            </p:grpSpPr>
            <p:grpSp>
              <p:nvGrpSpPr>
                <p:cNvPr id="77" name="Group 128">
                  <a:extLst>
                    <a:ext uri="{FF2B5EF4-FFF2-40B4-BE49-F238E27FC236}">
                      <a16:creationId xmlns:a16="http://schemas.microsoft.com/office/drawing/2014/main" id="{41088B5B-D4DC-5348-9255-835C108E96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20" y="8100"/>
                  <a:ext cx="360" cy="360"/>
                  <a:chOff x="5220" y="8280"/>
                  <a:chExt cx="360" cy="360"/>
                </a:xfrm>
              </p:grpSpPr>
              <p:sp>
                <p:nvSpPr>
                  <p:cNvPr id="88" name="Oval 129">
                    <a:extLst>
                      <a:ext uri="{FF2B5EF4-FFF2-40B4-BE49-F238E27FC236}">
                        <a16:creationId xmlns:a16="http://schemas.microsoft.com/office/drawing/2014/main" id="{4C538E47-3DD7-B448-AEF0-BF2B6588CD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8280"/>
                    <a:ext cx="360" cy="36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89" name="Line 130">
                    <a:extLst>
                      <a:ext uri="{FF2B5EF4-FFF2-40B4-BE49-F238E27FC236}">
                        <a16:creationId xmlns:a16="http://schemas.microsoft.com/office/drawing/2014/main" id="{4A368234-03E3-8D4A-B9B6-E53ED0A008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00" y="8280"/>
                    <a:ext cx="0" cy="3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" name="Line 131">
                    <a:extLst>
                      <a:ext uri="{FF2B5EF4-FFF2-40B4-BE49-F238E27FC236}">
                        <a16:creationId xmlns:a16="http://schemas.microsoft.com/office/drawing/2014/main" id="{E594BBC9-A867-2147-B559-9F0DD6F2B8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20" y="8460"/>
                    <a:ext cx="3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8" name="Group 132">
                  <a:extLst>
                    <a:ext uri="{FF2B5EF4-FFF2-40B4-BE49-F238E27FC236}">
                      <a16:creationId xmlns:a16="http://schemas.microsoft.com/office/drawing/2014/main" id="{10971557-9EF6-B14F-A547-B2B9B49780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20" y="9180"/>
                  <a:ext cx="360" cy="360"/>
                  <a:chOff x="5220" y="8280"/>
                  <a:chExt cx="360" cy="360"/>
                </a:xfrm>
              </p:grpSpPr>
              <p:sp>
                <p:nvSpPr>
                  <p:cNvPr id="85" name="Oval 133">
                    <a:extLst>
                      <a:ext uri="{FF2B5EF4-FFF2-40B4-BE49-F238E27FC236}">
                        <a16:creationId xmlns:a16="http://schemas.microsoft.com/office/drawing/2014/main" id="{900ABF4F-7C9B-5747-810B-89DA9070E5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8280"/>
                    <a:ext cx="360" cy="36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86" name="Line 134">
                    <a:extLst>
                      <a:ext uri="{FF2B5EF4-FFF2-40B4-BE49-F238E27FC236}">
                        <a16:creationId xmlns:a16="http://schemas.microsoft.com/office/drawing/2014/main" id="{85FCA268-9812-D64D-9DC5-3154C71C0A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00" y="8280"/>
                    <a:ext cx="0" cy="3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7" name="Line 135">
                    <a:extLst>
                      <a:ext uri="{FF2B5EF4-FFF2-40B4-BE49-F238E27FC236}">
                        <a16:creationId xmlns:a16="http://schemas.microsoft.com/office/drawing/2014/main" id="{18DC23FA-2750-B44E-B4AE-5090DE30A0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20" y="8460"/>
                    <a:ext cx="3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9" name="Line 136">
                  <a:extLst>
                    <a:ext uri="{FF2B5EF4-FFF2-40B4-BE49-F238E27FC236}">
                      <a16:creationId xmlns:a16="http://schemas.microsoft.com/office/drawing/2014/main" id="{A5E387B0-2CC2-874D-80DB-0A718FD0EE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60" y="8310"/>
                  <a:ext cx="12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Line 137">
                  <a:extLst>
                    <a:ext uri="{FF2B5EF4-FFF2-40B4-BE49-F238E27FC236}">
                      <a16:creationId xmlns:a16="http://schemas.microsoft.com/office/drawing/2014/main" id="{912DC9AE-78E5-3F4A-9B58-4410785ED7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60" y="93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Line 138">
                  <a:extLst>
                    <a:ext uri="{FF2B5EF4-FFF2-40B4-BE49-F238E27FC236}">
                      <a16:creationId xmlns:a16="http://schemas.microsoft.com/office/drawing/2014/main" id="{92C5655F-1426-E344-9807-F48CC1DB70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20" y="8370"/>
                  <a:ext cx="900" cy="99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Line 139">
                  <a:extLst>
                    <a:ext uri="{FF2B5EF4-FFF2-40B4-BE49-F238E27FC236}">
                      <a16:creationId xmlns:a16="http://schemas.microsoft.com/office/drawing/2014/main" id="{A283C428-CEC7-9442-8BF9-90369FB7C4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20" y="9360"/>
                  <a:ext cx="90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Line 140">
                  <a:extLst>
                    <a:ext uri="{FF2B5EF4-FFF2-40B4-BE49-F238E27FC236}">
                      <a16:creationId xmlns:a16="http://schemas.microsoft.com/office/drawing/2014/main" id="{85AD3584-1FCB-4B46-ADD8-FB0EA47E3E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5" y="8325"/>
                  <a:ext cx="1035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Line 141">
                  <a:extLst>
                    <a:ext uri="{FF2B5EF4-FFF2-40B4-BE49-F238E27FC236}">
                      <a16:creationId xmlns:a16="http://schemas.microsoft.com/office/drawing/2014/main" id="{A632FFAF-0033-6449-9E13-02C2A0B658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95" y="9540"/>
                  <a:ext cx="1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142">
                <a:extLst>
                  <a:ext uri="{FF2B5EF4-FFF2-40B4-BE49-F238E27FC236}">
                    <a16:creationId xmlns:a16="http://schemas.microsoft.com/office/drawing/2014/main" id="{741579D4-E351-7C46-84E9-A18A992625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80" y="8715"/>
                <a:ext cx="1620" cy="1440"/>
                <a:chOff x="7560" y="8100"/>
                <a:chExt cx="1620" cy="1440"/>
              </a:xfrm>
            </p:grpSpPr>
            <p:grpSp>
              <p:nvGrpSpPr>
                <p:cNvPr id="63" name="Group 143">
                  <a:extLst>
                    <a:ext uri="{FF2B5EF4-FFF2-40B4-BE49-F238E27FC236}">
                      <a16:creationId xmlns:a16="http://schemas.microsoft.com/office/drawing/2014/main" id="{F8ACB662-C594-E244-8CFA-0CB9B401BC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20" y="8100"/>
                  <a:ext cx="360" cy="360"/>
                  <a:chOff x="5220" y="8280"/>
                  <a:chExt cx="360" cy="360"/>
                </a:xfrm>
              </p:grpSpPr>
              <p:sp>
                <p:nvSpPr>
                  <p:cNvPr id="74" name="Oval 144">
                    <a:extLst>
                      <a:ext uri="{FF2B5EF4-FFF2-40B4-BE49-F238E27FC236}">
                        <a16:creationId xmlns:a16="http://schemas.microsoft.com/office/drawing/2014/main" id="{8E6D393B-2BC8-044B-A5E1-1E3F099EF1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8280"/>
                    <a:ext cx="360" cy="36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75" name="Line 145">
                    <a:extLst>
                      <a:ext uri="{FF2B5EF4-FFF2-40B4-BE49-F238E27FC236}">
                        <a16:creationId xmlns:a16="http://schemas.microsoft.com/office/drawing/2014/main" id="{2944C481-8143-E34B-883B-5D314EC0E3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00" y="8280"/>
                    <a:ext cx="0" cy="3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Line 146">
                    <a:extLst>
                      <a:ext uri="{FF2B5EF4-FFF2-40B4-BE49-F238E27FC236}">
                        <a16:creationId xmlns:a16="http://schemas.microsoft.com/office/drawing/2014/main" id="{3296755A-F40B-5049-AD67-6D0E3BCAFAF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20" y="8460"/>
                    <a:ext cx="3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4" name="Group 147">
                  <a:extLst>
                    <a:ext uri="{FF2B5EF4-FFF2-40B4-BE49-F238E27FC236}">
                      <a16:creationId xmlns:a16="http://schemas.microsoft.com/office/drawing/2014/main" id="{6CBA79CC-BB40-7449-A441-E5AD76CD3E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20" y="9180"/>
                  <a:ext cx="360" cy="360"/>
                  <a:chOff x="5220" y="8280"/>
                  <a:chExt cx="360" cy="360"/>
                </a:xfrm>
              </p:grpSpPr>
              <p:sp>
                <p:nvSpPr>
                  <p:cNvPr id="71" name="Oval 148">
                    <a:extLst>
                      <a:ext uri="{FF2B5EF4-FFF2-40B4-BE49-F238E27FC236}">
                        <a16:creationId xmlns:a16="http://schemas.microsoft.com/office/drawing/2014/main" id="{D14B3783-AFC5-B745-A2D8-E72F2A542E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8280"/>
                    <a:ext cx="360" cy="36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72" name="Line 149">
                    <a:extLst>
                      <a:ext uri="{FF2B5EF4-FFF2-40B4-BE49-F238E27FC236}">
                        <a16:creationId xmlns:a16="http://schemas.microsoft.com/office/drawing/2014/main" id="{7452BF20-529E-BE48-BAB8-3C6902929C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400" y="8280"/>
                    <a:ext cx="0" cy="36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Line 150">
                    <a:extLst>
                      <a:ext uri="{FF2B5EF4-FFF2-40B4-BE49-F238E27FC236}">
                        <a16:creationId xmlns:a16="http://schemas.microsoft.com/office/drawing/2014/main" id="{3E5A0142-F9BF-AE4A-A8AD-86A9DF61ED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20" y="8460"/>
                    <a:ext cx="3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5" name="Line 151">
                  <a:extLst>
                    <a:ext uri="{FF2B5EF4-FFF2-40B4-BE49-F238E27FC236}">
                      <a16:creationId xmlns:a16="http://schemas.microsoft.com/office/drawing/2014/main" id="{45EBB6F1-7818-B44F-B948-A645661982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60" y="8310"/>
                  <a:ext cx="12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152">
                  <a:extLst>
                    <a:ext uri="{FF2B5EF4-FFF2-40B4-BE49-F238E27FC236}">
                      <a16:creationId xmlns:a16="http://schemas.microsoft.com/office/drawing/2014/main" id="{09C97C47-3CE6-414A-8B58-FC8B406C87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60" y="9360"/>
                  <a:ext cx="3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Line 153">
                  <a:extLst>
                    <a:ext uri="{FF2B5EF4-FFF2-40B4-BE49-F238E27FC236}">
                      <a16:creationId xmlns:a16="http://schemas.microsoft.com/office/drawing/2014/main" id="{3BDAC900-B0D3-8746-AE4D-206CB2E2D4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20" y="8370"/>
                  <a:ext cx="900" cy="99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Line 154">
                  <a:extLst>
                    <a:ext uri="{FF2B5EF4-FFF2-40B4-BE49-F238E27FC236}">
                      <a16:creationId xmlns:a16="http://schemas.microsoft.com/office/drawing/2014/main" id="{418530A2-B802-2E4D-9538-1F4DF27249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20" y="9360"/>
                  <a:ext cx="90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Line 155">
                  <a:extLst>
                    <a:ext uri="{FF2B5EF4-FFF2-40B4-BE49-F238E27FC236}">
                      <a16:creationId xmlns:a16="http://schemas.microsoft.com/office/drawing/2014/main" id="{2EE8BC4B-8E91-D143-8939-AABD56DB29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5" y="8325"/>
                  <a:ext cx="1035" cy="85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Line 156">
                  <a:extLst>
                    <a:ext uri="{FF2B5EF4-FFF2-40B4-BE49-F238E27FC236}">
                      <a16:creationId xmlns:a16="http://schemas.microsoft.com/office/drawing/2014/main" id="{19116F56-0E0C-9F46-ADE4-311266A67A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95" y="9540"/>
                  <a:ext cx="18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Line 157">
              <a:extLst>
                <a:ext uri="{FF2B5EF4-FFF2-40B4-BE49-F238E27FC236}">
                  <a16:creationId xmlns:a16="http://schemas.microsoft.com/office/drawing/2014/main" id="{0EB86463-03F2-714E-BCBE-4A4E442568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0" y="5396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58">
              <a:extLst>
                <a:ext uri="{FF2B5EF4-FFF2-40B4-BE49-F238E27FC236}">
                  <a16:creationId xmlns:a16="http://schemas.microsoft.com/office/drawing/2014/main" id="{7CA48671-DE7F-6846-BEFA-9C073DCD9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5" y="5906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159">
              <a:extLst>
                <a:ext uri="{FF2B5EF4-FFF2-40B4-BE49-F238E27FC236}">
                  <a16:creationId xmlns:a16="http://schemas.microsoft.com/office/drawing/2014/main" id="{F700C8BB-560C-9F4C-960B-6F931246E4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0" y="6461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160">
              <a:extLst>
                <a:ext uri="{FF2B5EF4-FFF2-40B4-BE49-F238E27FC236}">
                  <a16:creationId xmlns:a16="http://schemas.microsoft.com/office/drawing/2014/main" id="{42424407-7BC6-C141-86CC-D7EE172652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0" y="6971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161">
              <a:extLst>
                <a:ext uri="{FF2B5EF4-FFF2-40B4-BE49-F238E27FC236}">
                  <a16:creationId xmlns:a16="http://schemas.microsoft.com/office/drawing/2014/main" id="{0961405A-E454-0E47-BAF6-ADC6B135C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0" y="5111"/>
              <a:ext cx="1260" cy="213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Y[1]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Y[2]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Y[3]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51" name="Text Box 162">
              <a:extLst>
                <a:ext uri="{FF2B5EF4-FFF2-40B4-BE49-F238E27FC236}">
                  <a16:creationId xmlns:a16="http://schemas.microsoft.com/office/drawing/2014/main" id="{661235DE-7017-8C4A-BB3B-A93AAD55E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0" y="7286"/>
              <a:ext cx="1260" cy="213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Z[0]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Z[1]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Z[2]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2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Z[3]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dirty="0"/>
            </a:p>
          </p:txBody>
        </p:sp>
        <p:sp>
          <p:nvSpPr>
            <p:cNvPr id="52" name="Line 163">
              <a:extLst>
                <a:ext uri="{FF2B5EF4-FFF2-40B4-BE49-F238E27FC236}">
                  <a16:creationId xmlns:a16="http://schemas.microsoft.com/office/drawing/2014/main" id="{E3B81A28-1CC7-1745-A2A8-1F08DCC17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5" y="7436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64">
              <a:extLst>
                <a:ext uri="{FF2B5EF4-FFF2-40B4-BE49-F238E27FC236}">
                  <a16:creationId xmlns:a16="http://schemas.microsoft.com/office/drawing/2014/main" id="{F1A39178-AAEF-754F-A668-C177153B0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0" y="796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165">
              <a:extLst>
                <a:ext uri="{FF2B5EF4-FFF2-40B4-BE49-F238E27FC236}">
                  <a16:creationId xmlns:a16="http://schemas.microsoft.com/office/drawing/2014/main" id="{D8467405-8BD3-C54C-95E9-9F549952F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0" y="853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166">
              <a:extLst>
                <a:ext uri="{FF2B5EF4-FFF2-40B4-BE49-F238E27FC236}">
                  <a16:creationId xmlns:a16="http://schemas.microsoft.com/office/drawing/2014/main" id="{DE835D2E-D9BC-9A4C-8EDD-EA418C384D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85" y="904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 Box 167">
              <a:extLst>
                <a:ext uri="{FF2B5EF4-FFF2-40B4-BE49-F238E27FC236}">
                  <a16:creationId xmlns:a16="http://schemas.microsoft.com/office/drawing/2014/main" id="{F42CE446-CDDB-164E-B9B4-9E71DA4B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0" y="6116"/>
              <a:ext cx="90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000"/>
                <a:t>W</a:t>
              </a:r>
              <a:r>
                <a:rPr lang="en-GB" altLang="en-US" sz="1000" baseline="30000"/>
                <a:t>0</a:t>
              </a:r>
              <a:r>
                <a:rPr lang="en-GB" altLang="en-US" sz="1000" baseline="-25000"/>
                <a:t>4</a:t>
              </a:r>
              <a:endParaRPr lang="en-GB" altLang="en-US" sz="1800"/>
            </a:p>
          </p:txBody>
        </p:sp>
        <p:sp>
          <p:nvSpPr>
            <p:cNvPr id="57" name="Text Box 168">
              <a:extLst>
                <a:ext uri="{FF2B5EF4-FFF2-40B4-BE49-F238E27FC236}">
                  <a16:creationId xmlns:a16="http://schemas.microsoft.com/office/drawing/2014/main" id="{A3ACB55B-79B6-D747-B4D7-851631174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5" y="6611"/>
              <a:ext cx="90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000"/>
                <a:t>W</a:t>
              </a:r>
              <a:r>
                <a:rPr lang="en-GB" altLang="en-US" sz="1000" baseline="30000"/>
                <a:t>1</a:t>
              </a:r>
              <a:r>
                <a:rPr lang="en-GB" altLang="en-US" sz="1000" baseline="-25000"/>
                <a:t>4</a:t>
              </a:r>
              <a:endParaRPr lang="en-GB" altLang="en-US" sz="1800"/>
            </a:p>
          </p:txBody>
        </p:sp>
        <p:sp>
          <p:nvSpPr>
            <p:cNvPr id="58" name="Text Box 169">
              <a:extLst>
                <a:ext uri="{FF2B5EF4-FFF2-40B4-BE49-F238E27FC236}">
                  <a16:creationId xmlns:a16="http://schemas.microsoft.com/office/drawing/2014/main" id="{15C39583-3C93-A640-9BF5-3C9824048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5" y="8695"/>
              <a:ext cx="90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000"/>
                <a:t>W</a:t>
              </a:r>
              <a:r>
                <a:rPr lang="en-GB" altLang="en-US" sz="1000" baseline="30000"/>
                <a:t>1</a:t>
              </a:r>
              <a:r>
                <a:rPr lang="en-GB" altLang="en-US" sz="1000" baseline="-25000"/>
                <a:t>4</a:t>
              </a:r>
              <a:endParaRPr lang="en-GB" altLang="en-US" sz="1800"/>
            </a:p>
          </p:txBody>
        </p:sp>
        <p:sp>
          <p:nvSpPr>
            <p:cNvPr id="59" name="Text Box 170">
              <a:extLst>
                <a:ext uri="{FF2B5EF4-FFF2-40B4-BE49-F238E27FC236}">
                  <a16:creationId xmlns:a16="http://schemas.microsoft.com/office/drawing/2014/main" id="{A4ECEC88-3051-1347-88BB-604BB621C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0" y="8170"/>
              <a:ext cx="90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000"/>
                <a:t>W</a:t>
              </a:r>
              <a:r>
                <a:rPr lang="en-GB" altLang="en-US" sz="1000" baseline="30000"/>
                <a:t>0</a:t>
              </a:r>
              <a:r>
                <a:rPr lang="en-GB" altLang="en-US" sz="1000" baseline="-25000"/>
                <a:t>4</a:t>
              </a:r>
              <a:endParaRPr lang="en-GB" altLang="en-US" sz="1800"/>
            </a:p>
          </p:txBody>
        </p:sp>
        <p:sp>
          <p:nvSpPr>
            <p:cNvPr id="60" name="Text Box 171">
              <a:extLst>
                <a:ext uri="{FF2B5EF4-FFF2-40B4-BE49-F238E27FC236}">
                  <a16:creationId xmlns:a16="http://schemas.microsoft.com/office/drawing/2014/main" id="{54551E23-8C0C-E544-A525-D5B630F3C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4" y="9694"/>
              <a:ext cx="1620" cy="108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Two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4-point DFTs</a:t>
              </a:r>
              <a:endParaRPr lang="en-GB" altLang="en-US" sz="1800" dirty="0"/>
            </a:p>
          </p:txBody>
        </p:sp>
      </p:grpSp>
      <p:grpSp>
        <p:nvGrpSpPr>
          <p:cNvPr id="177" name="Group 172">
            <a:extLst>
              <a:ext uri="{FF2B5EF4-FFF2-40B4-BE49-F238E27FC236}">
                <a16:creationId xmlns:a16="http://schemas.microsoft.com/office/drawing/2014/main" id="{286832A2-F1E5-9242-A989-9FA581031065}"/>
              </a:ext>
            </a:extLst>
          </p:cNvPr>
          <p:cNvGrpSpPr>
            <a:grpSpLocks/>
          </p:cNvGrpSpPr>
          <p:nvPr/>
        </p:nvGrpSpPr>
        <p:grpSpPr bwMode="auto">
          <a:xfrm>
            <a:off x="7237413" y="2532653"/>
            <a:ext cx="3667125" cy="4143375"/>
            <a:chOff x="1380" y="2290"/>
            <a:chExt cx="2310" cy="2610"/>
          </a:xfrm>
        </p:grpSpPr>
        <p:grpSp>
          <p:nvGrpSpPr>
            <p:cNvPr id="178" name="Group 173">
              <a:extLst>
                <a:ext uri="{FF2B5EF4-FFF2-40B4-BE49-F238E27FC236}">
                  <a16:creationId xmlns:a16="http://schemas.microsoft.com/office/drawing/2014/main" id="{973A32CC-D24F-174A-BA4D-EA94BE7E9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332"/>
              <a:ext cx="1584" cy="1230"/>
              <a:chOff x="3600" y="8745"/>
              <a:chExt cx="3960" cy="3075"/>
            </a:xfrm>
          </p:grpSpPr>
          <p:sp>
            <p:nvSpPr>
              <p:cNvPr id="245" name="Line 174">
                <a:extLst>
                  <a:ext uri="{FF2B5EF4-FFF2-40B4-BE49-F238E27FC236}">
                    <a16:creationId xmlns:a16="http://schemas.microsoft.com/office/drawing/2014/main" id="{00C4ED7A-AB1B-BE44-8068-916A212D0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9000"/>
                <a:ext cx="23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Line 175">
                <a:extLst>
                  <a:ext uri="{FF2B5EF4-FFF2-40B4-BE49-F238E27FC236}">
                    <a16:creationId xmlns:a16="http://schemas.microsoft.com/office/drawing/2014/main" id="{0469BE6A-A1B6-FC4B-92E1-39D25B504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152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Line 176">
                <a:extLst>
                  <a:ext uri="{FF2B5EF4-FFF2-40B4-BE49-F238E27FC236}">
                    <a16:creationId xmlns:a16="http://schemas.microsoft.com/office/drawing/2014/main" id="{8B82E176-4CFB-334C-87AA-77D396E5E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11520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8" name="Group 177">
                <a:extLst>
                  <a:ext uri="{FF2B5EF4-FFF2-40B4-BE49-F238E27FC236}">
                    <a16:creationId xmlns:a16="http://schemas.microsoft.com/office/drawing/2014/main" id="{231CD4D5-055C-2646-9062-25642A324C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25" y="8745"/>
                <a:ext cx="555" cy="555"/>
                <a:chOff x="5925" y="8745"/>
                <a:chExt cx="555" cy="555"/>
              </a:xfrm>
            </p:grpSpPr>
            <p:sp>
              <p:nvSpPr>
                <p:cNvPr id="260" name="Oval 178">
                  <a:extLst>
                    <a:ext uri="{FF2B5EF4-FFF2-40B4-BE49-F238E27FC236}">
                      <a16:creationId xmlns:a16="http://schemas.microsoft.com/office/drawing/2014/main" id="{28DD7FC2-FC3D-D248-8F03-4883EB105C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5" y="8745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61" name="Line 179">
                  <a:extLst>
                    <a:ext uri="{FF2B5EF4-FFF2-40B4-BE49-F238E27FC236}">
                      <a16:creationId xmlns:a16="http://schemas.microsoft.com/office/drawing/2014/main" id="{514AE2C2-B4EC-4146-BCEB-0C3563347C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8760"/>
                  <a:ext cx="0" cy="5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" name="Line 180">
                  <a:extLst>
                    <a:ext uri="{FF2B5EF4-FFF2-40B4-BE49-F238E27FC236}">
                      <a16:creationId xmlns:a16="http://schemas.microsoft.com/office/drawing/2014/main" id="{69E8B927-4D1A-7E4E-9864-0884E26FBE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0" y="9000"/>
                  <a:ext cx="5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9" name="Line 181">
                <a:extLst>
                  <a:ext uri="{FF2B5EF4-FFF2-40B4-BE49-F238E27FC236}">
                    <a16:creationId xmlns:a16="http://schemas.microsoft.com/office/drawing/2014/main" id="{D4C8B7C8-B871-1B4F-A489-42C09A323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0" y="9180"/>
                <a:ext cx="1800" cy="23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50" name="Group 182">
                <a:extLst>
                  <a:ext uri="{FF2B5EF4-FFF2-40B4-BE49-F238E27FC236}">
                    <a16:creationId xmlns:a16="http://schemas.microsoft.com/office/drawing/2014/main" id="{6DC38847-DA55-DA40-AC02-CE6775279C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0" y="11265"/>
                <a:ext cx="555" cy="555"/>
                <a:chOff x="5925" y="8745"/>
                <a:chExt cx="555" cy="555"/>
              </a:xfrm>
            </p:grpSpPr>
            <p:sp>
              <p:nvSpPr>
                <p:cNvPr id="257" name="Oval 183">
                  <a:extLst>
                    <a:ext uri="{FF2B5EF4-FFF2-40B4-BE49-F238E27FC236}">
                      <a16:creationId xmlns:a16="http://schemas.microsoft.com/office/drawing/2014/main" id="{5C9AAD9C-CF6E-7945-BCC9-0BB64AA77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5" y="8745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58" name="Line 184">
                  <a:extLst>
                    <a:ext uri="{FF2B5EF4-FFF2-40B4-BE49-F238E27FC236}">
                      <a16:creationId xmlns:a16="http://schemas.microsoft.com/office/drawing/2014/main" id="{64AAE6CF-89F9-E24A-8249-29832EE177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8760"/>
                  <a:ext cx="0" cy="5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" name="Line 185">
                  <a:extLst>
                    <a:ext uri="{FF2B5EF4-FFF2-40B4-BE49-F238E27FC236}">
                      <a16:creationId xmlns:a16="http://schemas.microsoft.com/office/drawing/2014/main" id="{45107C65-409B-9842-BD7A-F583CAFBD7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0" y="9000"/>
                  <a:ext cx="5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1" name="Line 186">
                <a:extLst>
                  <a:ext uri="{FF2B5EF4-FFF2-40B4-BE49-F238E27FC236}">
                    <a16:creationId xmlns:a16="http://schemas.microsoft.com/office/drawing/2014/main" id="{6F976147-5D65-0046-A6C5-F8C86179F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0" y="11520"/>
                <a:ext cx="16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Line 187">
                <a:extLst>
                  <a:ext uri="{FF2B5EF4-FFF2-40B4-BE49-F238E27FC236}">
                    <a16:creationId xmlns:a16="http://schemas.microsoft.com/office/drawing/2014/main" id="{96E9B5C2-491E-184F-BE1B-B5AC2EC17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9000"/>
                <a:ext cx="1980" cy="23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Text Box 188">
                <a:extLst>
                  <a:ext uri="{FF2B5EF4-FFF2-40B4-BE49-F238E27FC236}">
                    <a16:creationId xmlns:a16="http://schemas.microsoft.com/office/drawing/2014/main" id="{65682951-B42D-364B-ADA5-2E5734E1F3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0" y="11160"/>
                <a:ext cx="54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200"/>
                  <a:t>-1</a:t>
                </a:r>
                <a:endParaRPr lang="en-GB" altLang="en-US" sz="1800"/>
              </a:p>
            </p:txBody>
          </p:sp>
          <p:sp>
            <p:nvSpPr>
              <p:cNvPr id="254" name="Text Box 189">
                <a:extLst>
                  <a:ext uri="{FF2B5EF4-FFF2-40B4-BE49-F238E27FC236}">
                    <a16:creationId xmlns:a16="http://schemas.microsoft.com/office/drawing/2014/main" id="{593F55FB-87A0-1F46-898E-E25C981FF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0" y="11070"/>
                <a:ext cx="72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200"/>
                  <a:t>W</a:t>
                </a:r>
                <a:r>
                  <a:rPr lang="en-GB" altLang="en-US" sz="1200" baseline="-25000"/>
                  <a:t>8</a:t>
                </a:r>
                <a:r>
                  <a:rPr lang="en-GB" altLang="en-US" sz="1200" baseline="30000"/>
                  <a:t>0</a:t>
                </a:r>
                <a:endParaRPr lang="en-GB" altLang="en-US" sz="1800"/>
              </a:p>
            </p:txBody>
          </p:sp>
          <p:sp>
            <p:nvSpPr>
              <p:cNvPr id="255" name="Line 190">
                <a:extLst>
                  <a:ext uri="{FF2B5EF4-FFF2-40B4-BE49-F238E27FC236}">
                    <a16:creationId xmlns:a16="http://schemas.microsoft.com/office/drawing/2014/main" id="{367A633C-06FC-2D49-B3E4-A797713F52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80" y="9000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191">
                <a:extLst>
                  <a:ext uri="{FF2B5EF4-FFF2-40B4-BE49-F238E27FC236}">
                    <a16:creationId xmlns:a16="http://schemas.microsoft.com/office/drawing/2014/main" id="{E581B09F-D549-C645-8523-036E2C7EB0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0" y="11520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9" name="Group 192">
              <a:extLst>
                <a:ext uri="{FF2B5EF4-FFF2-40B4-BE49-F238E27FC236}">
                  <a16:creationId xmlns:a16="http://schemas.microsoft.com/office/drawing/2014/main" id="{9E1CCD2B-21C1-E544-9FD7-C6DFF027A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578"/>
              <a:ext cx="1584" cy="1230"/>
              <a:chOff x="3600" y="8745"/>
              <a:chExt cx="3960" cy="3075"/>
            </a:xfrm>
          </p:grpSpPr>
          <p:sp>
            <p:nvSpPr>
              <p:cNvPr id="227" name="Line 193">
                <a:extLst>
                  <a:ext uri="{FF2B5EF4-FFF2-40B4-BE49-F238E27FC236}">
                    <a16:creationId xmlns:a16="http://schemas.microsoft.com/office/drawing/2014/main" id="{6D59BAA7-A50A-2948-8371-C0D0E4288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9000"/>
                <a:ext cx="23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194">
                <a:extLst>
                  <a:ext uri="{FF2B5EF4-FFF2-40B4-BE49-F238E27FC236}">
                    <a16:creationId xmlns:a16="http://schemas.microsoft.com/office/drawing/2014/main" id="{CF1F7823-DEE5-E14B-B163-5A4AA3CA2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152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195">
                <a:extLst>
                  <a:ext uri="{FF2B5EF4-FFF2-40B4-BE49-F238E27FC236}">
                    <a16:creationId xmlns:a16="http://schemas.microsoft.com/office/drawing/2014/main" id="{650BCBD3-E212-DE46-A5F9-F24CECF87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11520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30" name="Group 196">
                <a:extLst>
                  <a:ext uri="{FF2B5EF4-FFF2-40B4-BE49-F238E27FC236}">
                    <a16:creationId xmlns:a16="http://schemas.microsoft.com/office/drawing/2014/main" id="{DFB2411C-C789-6446-A164-4C0D11C86C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25" y="8745"/>
                <a:ext cx="555" cy="555"/>
                <a:chOff x="5925" y="8745"/>
                <a:chExt cx="555" cy="555"/>
              </a:xfrm>
            </p:grpSpPr>
            <p:sp>
              <p:nvSpPr>
                <p:cNvPr id="242" name="Oval 197">
                  <a:extLst>
                    <a:ext uri="{FF2B5EF4-FFF2-40B4-BE49-F238E27FC236}">
                      <a16:creationId xmlns:a16="http://schemas.microsoft.com/office/drawing/2014/main" id="{3CF231F6-9336-C944-A648-BC062035D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5" y="8745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43" name="Line 198">
                  <a:extLst>
                    <a:ext uri="{FF2B5EF4-FFF2-40B4-BE49-F238E27FC236}">
                      <a16:creationId xmlns:a16="http://schemas.microsoft.com/office/drawing/2014/main" id="{D5CD5817-B491-F448-A1E2-CC80D09642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8760"/>
                  <a:ext cx="0" cy="5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4" name="Line 199">
                  <a:extLst>
                    <a:ext uri="{FF2B5EF4-FFF2-40B4-BE49-F238E27FC236}">
                      <a16:creationId xmlns:a16="http://schemas.microsoft.com/office/drawing/2014/main" id="{C9160A34-6362-8840-AE3B-10BBF4CCCA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0" y="9000"/>
                  <a:ext cx="5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1" name="Line 200">
                <a:extLst>
                  <a:ext uri="{FF2B5EF4-FFF2-40B4-BE49-F238E27FC236}">
                    <a16:creationId xmlns:a16="http://schemas.microsoft.com/office/drawing/2014/main" id="{9957C6D0-5BE4-5A43-8F33-B5B3DBDEEA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0" y="9180"/>
                <a:ext cx="1800" cy="23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32" name="Group 201">
                <a:extLst>
                  <a:ext uri="{FF2B5EF4-FFF2-40B4-BE49-F238E27FC236}">
                    <a16:creationId xmlns:a16="http://schemas.microsoft.com/office/drawing/2014/main" id="{20C14358-A79A-0F41-9D92-39D0956328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0" y="11265"/>
                <a:ext cx="555" cy="555"/>
                <a:chOff x="5925" y="8745"/>
                <a:chExt cx="555" cy="555"/>
              </a:xfrm>
            </p:grpSpPr>
            <p:sp>
              <p:nvSpPr>
                <p:cNvPr id="239" name="Oval 202">
                  <a:extLst>
                    <a:ext uri="{FF2B5EF4-FFF2-40B4-BE49-F238E27FC236}">
                      <a16:creationId xmlns:a16="http://schemas.microsoft.com/office/drawing/2014/main" id="{5D79976F-A1F1-2943-9887-13A5FDF5C6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5" y="8745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40" name="Line 203">
                  <a:extLst>
                    <a:ext uri="{FF2B5EF4-FFF2-40B4-BE49-F238E27FC236}">
                      <a16:creationId xmlns:a16="http://schemas.microsoft.com/office/drawing/2014/main" id="{1502635D-5E2A-2749-9BB0-8C69AAE945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8760"/>
                  <a:ext cx="0" cy="5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Line 204">
                  <a:extLst>
                    <a:ext uri="{FF2B5EF4-FFF2-40B4-BE49-F238E27FC236}">
                      <a16:creationId xmlns:a16="http://schemas.microsoft.com/office/drawing/2014/main" id="{62AE9A2F-AFA1-F847-B40A-534E9E980A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0" y="9000"/>
                  <a:ext cx="5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3" name="Line 205">
                <a:extLst>
                  <a:ext uri="{FF2B5EF4-FFF2-40B4-BE49-F238E27FC236}">
                    <a16:creationId xmlns:a16="http://schemas.microsoft.com/office/drawing/2014/main" id="{36240A1B-8413-6F47-A7EB-B150BC88C8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0" y="11520"/>
                <a:ext cx="16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Line 206">
                <a:extLst>
                  <a:ext uri="{FF2B5EF4-FFF2-40B4-BE49-F238E27FC236}">
                    <a16:creationId xmlns:a16="http://schemas.microsoft.com/office/drawing/2014/main" id="{43FB44A1-855B-874A-A559-9C4BAB4966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9000"/>
                <a:ext cx="1980" cy="23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Text Box 207">
                <a:extLst>
                  <a:ext uri="{FF2B5EF4-FFF2-40B4-BE49-F238E27FC236}">
                    <a16:creationId xmlns:a16="http://schemas.microsoft.com/office/drawing/2014/main" id="{C94E68D5-8EC5-6A43-8AB8-02861D36BD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0" y="11160"/>
                <a:ext cx="54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200"/>
                  <a:t>-1</a:t>
                </a:r>
                <a:endParaRPr lang="en-GB" altLang="en-US" sz="1800"/>
              </a:p>
            </p:txBody>
          </p:sp>
          <p:sp>
            <p:nvSpPr>
              <p:cNvPr id="236" name="Text Box 208">
                <a:extLst>
                  <a:ext uri="{FF2B5EF4-FFF2-40B4-BE49-F238E27FC236}">
                    <a16:creationId xmlns:a16="http://schemas.microsoft.com/office/drawing/2014/main" id="{CBA9E251-DE45-A141-B9E2-A6EA7A2A06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0" y="11070"/>
                <a:ext cx="72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200"/>
                  <a:t>W</a:t>
                </a:r>
                <a:r>
                  <a:rPr lang="en-GB" altLang="en-US" sz="1200" baseline="-25000"/>
                  <a:t>8</a:t>
                </a:r>
                <a:r>
                  <a:rPr lang="en-GB" altLang="en-US" sz="1200" baseline="30000"/>
                  <a:t>1</a:t>
                </a:r>
                <a:endParaRPr lang="en-GB" altLang="en-US" sz="1800"/>
              </a:p>
            </p:txBody>
          </p:sp>
          <p:sp>
            <p:nvSpPr>
              <p:cNvPr id="237" name="Line 209">
                <a:extLst>
                  <a:ext uri="{FF2B5EF4-FFF2-40B4-BE49-F238E27FC236}">
                    <a16:creationId xmlns:a16="http://schemas.microsoft.com/office/drawing/2014/main" id="{4E5997D0-24F5-FA48-886B-F743D2B71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80" y="9000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Line 210">
                <a:extLst>
                  <a:ext uri="{FF2B5EF4-FFF2-40B4-BE49-F238E27FC236}">
                    <a16:creationId xmlns:a16="http://schemas.microsoft.com/office/drawing/2014/main" id="{7F8FF724-7F67-F647-A27E-AF9A83B6B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0" y="11520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0" name="Line 211">
              <a:extLst>
                <a:ext uri="{FF2B5EF4-FFF2-40B4-BE49-F238E27FC236}">
                  <a16:creationId xmlns:a16="http://schemas.microsoft.com/office/drawing/2014/main" id="{4E2FB2BD-8C91-1E4F-B515-97FA74F33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3118"/>
              <a:ext cx="93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Line 212">
              <a:extLst>
                <a:ext uri="{FF2B5EF4-FFF2-40B4-BE49-F238E27FC236}">
                  <a16:creationId xmlns:a16="http://schemas.microsoft.com/office/drawing/2014/main" id="{105869EC-58B3-0E48-B4E6-341760D45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4126"/>
              <a:ext cx="2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213">
              <a:extLst>
                <a:ext uri="{FF2B5EF4-FFF2-40B4-BE49-F238E27FC236}">
                  <a16:creationId xmlns:a16="http://schemas.microsoft.com/office/drawing/2014/main" id="{E7A40DD7-14C7-C248-A860-02C766A7D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8" y="4126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3" name="Group 214">
              <a:extLst>
                <a:ext uri="{FF2B5EF4-FFF2-40B4-BE49-F238E27FC236}">
                  <a16:creationId xmlns:a16="http://schemas.microsoft.com/office/drawing/2014/main" id="{C263B851-E49A-3641-98F8-69EE32DBD6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2" y="3016"/>
              <a:ext cx="222" cy="222"/>
              <a:chOff x="5925" y="8745"/>
              <a:chExt cx="555" cy="555"/>
            </a:xfrm>
          </p:grpSpPr>
          <p:sp>
            <p:nvSpPr>
              <p:cNvPr id="224" name="Oval 215">
                <a:extLst>
                  <a:ext uri="{FF2B5EF4-FFF2-40B4-BE49-F238E27FC236}">
                    <a16:creationId xmlns:a16="http://schemas.microsoft.com/office/drawing/2014/main" id="{4CA8785C-4DC6-A442-BDFE-0837E28F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5" y="8745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25" name="Line 216">
                <a:extLst>
                  <a:ext uri="{FF2B5EF4-FFF2-40B4-BE49-F238E27FC236}">
                    <a16:creationId xmlns:a16="http://schemas.microsoft.com/office/drawing/2014/main" id="{30F11605-B98D-B94E-9FF9-E3D017047C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" y="8760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Line 217">
                <a:extLst>
                  <a:ext uri="{FF2B5EF4-FFF2-40B4-BE49-F238E27FC236}">
                    <a16:creationId xmlns:a16="http://schemas.microsoft.com/office/drawing/2014/main" id="{EC1E708C-0558-3B46-B012-04755648E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40" y="900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4" name="Line 218">
              <a:extLst>
                <a:ext uri="{FF2B5EF4-FFF2-40B4-BE49-F238E27FC236}">
                  <a16:creationId xmlns:a16="http://schemas.microsoft.com/office/drawing/2014/main" id="{FFD19E3F-19EB-9142-940F-FB1F685C96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8" y="3190"/>
              <a:ext cx="72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5" name="Group 219">
              <a:extLst>
                <a:ext uri="{FF2B5EF4-FFF2-40B4-BE49-F238E27FC236}">
                  <a16:creationId xmlns:a16="http://schemas.microsoft.com/office/drawing/2014/main" id="{7E425F23-7DAE-4E42-B554-9CF07B1B7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4024"/>
              <a:ext cx="222" cy="222"/>
              <a:chOff x="5925" y="8745"/>
              <a:chExt cx="555" cy="555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46319809-B67E-0A4F-BCB9-1AFA3AEF5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5" y="8745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22" name="Line 221">
                <a:extLst>
                  <a:ext uri="{FF2B5EF4-FFF2-40B4-BE49-F238E27FC236}">
                    <a16:creationId xmlns:a16="http://schemas.microsoft.com/office/drawing/2014/main" id="{A83539AA-B742-1144-B6DF-CA8EEDEF4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10" y="8760"/>
                <a:ext cx="0" cy="5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222">
                <a:extLst>
                  <a:ext uri="{FF2B5EF4-FFF2-40B4-BE49-F238E27FC236}">
                    <a16:creationId xmlns:a16="http://schemas.microsoft.com/office/drawing/2014/main" id="{9DD47DA2-06AA-A54A-9141-AF38327423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40" y="900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6" name="Line 223">
              <a:extLst>
                <a:ext uri="{FF2B5EF4-FFF2-40B4-BE49-F238E27FC236}">
                  <a16:creationId xmlns:a16="http://schemas.microsoft.com/office/drawing/2014/main" id="{96789EA3-8058-A54A-9DD3-95BEAF6C1C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4126"/>
              <a:ext cx="6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Line 224">
              <a:extLst>
                <a:ext uri="{FF2B5EF4-FFF2-40B4-BE49-F238E27FC236}">
                  <a16:creationId xmlns:a16="http://schemas.microsoft.com/office/drawing/2014/main" id="{C98F45BD-0372-8B41-91C5-A97A65E31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8" y="3118"/>
              <a:ext cx="792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Text Box 225">
              <a:extLst>
                <a:ext uri="{FF2B5EF4-FFF2-40B4-BE49-F238E27FC236}">
                  <a16:creationId xmlns:a16="http://schemas.microsoft.com/office/drawing/2014/main" id="{13056EB0-6341-AC41-B556-C930F80D7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4" y="3982"/>
              <a:ext cx="2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-1</a:t>
              </a:r>
              <a:endParaRPr lang="en-GB" altLang="en-US" sz="1800"/>
            </a:p>
          </p:txBody>
        </p:sp>
        <p:sp>
          <p:nvSpPr>
            <p:cNvPr id="189" name="Text Box 226">
              <a:extLst>
                <a:ext uri="{FF2B5EF4-FFF2-40B4-BE49-F238E27FC236}">
                  <a16:creationId xmlns:a16="http://schemas.microsoft.com/office/drawing/2014/main" id="{AA7170ED-3520-0141-9D4C-279D78327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0" y="3964"/>
              <a:ext cx="67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W</a:t>
              </a:r>
              <a:r>
                <a:rPr lang="en-GB" altLang="en-US" sz="1200" baseline="-25000"/>
                <a:t>8</a:t>
              </a:r>
              <a:r>
                <a:rPr lang="en-GB" altLang="en-US" sz="1200" baseline="30000"/>
                <a:t>3</a:t>
              </a:r>
              <a:endParaRPr lang="en-GB" altLang="en-US" sz="1800"/>
            </a:p>
          </p:txBody>
        </p:sp>
        <p:sp>
          <p:nvSpPr>
            <p:cNvPr id="190" name="Line 227">
              <a:extLst>
                <a:ext uri="{FF2B5EF4-FFF2-40B4-BE49-F238E27FC236}">
                  <a16:creationId xmlns:a16="http://schemas.microsoft.com/office/drawing/2014/main" id="{7755AA56-2C6B-9145-85A6-23385942F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3118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Line 228">
              <a:extLst>
                <a:ext uri="{FF2B5EF4-FFF2-40B4-BE49-F238E27FC236}">
                  <a16:creationId xmlns:a16="http://schemas.microsoft.com/office/drawing/2014/main" id="{4BEC082A-F9EA-6A4F-BC42-C267CA5552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6" y="4126"/>
              <a:ext cx="3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Text Box 229">
              <a:extLst>
                <a:ext uri="{FF2B5EF4-FFF2-40B4-BE49-F238E27FC236}">
                  <a16:creationId xmlns:a16="http://schemas.microsoft.com/office/drawing/2014/main" id="{AE813B19-1094-874A-970E-5944C9D12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" y="2290"/>
              <a:ext cx="3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X[0]</a:t>
              </a:r>
              <a:endParaRPr lang="en-GB" altLang="en-US" sz="1800"/>
            </a:p>
          </p:txBody>
        </p:sp>
        <p:sp>
          <p:nvSpPr>
            <p:cNvPr id="193" name="Text Box 230">
              <a:extLst>
                <a:ext uri="{FF2B5EF4-FFF2-40B4-BE49-F238E27FC236}">
                  <a16:creationId xmlns:a16="http://schemas.microsoft.com/office/drawing/2014/main" id="{C2348160-6C21-C94D-9CDE-9CB073D29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" y="2578"/>
              <a:ext cx="3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X[1]</a:t>
              </a:r>
              <a:endParaRPr lang="en-GB" altLang="en-US" sz="1800"/>
            </a:p>
          </p:txBody>
        </p:sp>
        <p:sp>
          <p:nvSpPr>
            <p:cNvPr id="194" name="Text Box 231">
              <a:extLst>
                <a:ext uri="{FF2B5EF4-FFF2-40B4-BE49-F238E27FC236}">
                  <a16:creationId xmlns:a16="http://schemas.microsoft.com/office/drawing/2014/main" id="{77A0FA9C-3912-8542-A9C3-1611134ED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8" y="3010"/>
              <a:ext cx="61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X[3]</a:t>
              </a:r>
              <a:endParaRPr lang="en-GB" altLang="en-US" sz="1800"/>
            </a:p>
          </p:txBody>
        </p:sp>
        <p:sp>
          <p:nvSpPr>
            <p:cNvPr id="195" name="Text Box 232">
              <a:extLst>
                <a:ext uri="{FF2B5EF4-FFF2-40B4-BE49-F238E27FC236}">
                  <a16:creationId xmlns:a16="http://schemas.microsoft.com/office/drawing/2014/main" id="{754B046B-9146-064C-BFF9-C45876545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334"/>
              <a:ext cx="57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X[4]</a:t>
              </a:r>
              <a:endParaRPr lang="en-GB" altLang="en-US" sz="1800"/>
            </a:p>
          </p:txBody>
        </p:sp>
        <p:sp>
          <p:nvSpPr>
            <p:cNvPr id="196" name="Text Box 233">
              <a:extLst>
                <a:ext uri="{FF2B5EF4-FFF2-40B4-BE49-F238E27FC236}">
                  <a16:creationId xmlns:a16="http://schemas.microsoft.com/office/drawing/2014/main" id="{62CBF484-B967-864D-988B-206E52DFA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586"/>
              <a:ext cx="6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X[5]</a:t>
              </a:r>
              <a:endParaRPr lang="en-GB" altLang="en-US" sz="1800"/>
            </a:p>
          </p:txBody>
        </p:sp>
        <p:sp>
          <p:nvSpPr>
            <p:cNvPr id="197" name="Text Box 234">
              <a:extLst>
                <a:ext uri="{FF2B5EF4-FFF2-40B4-BE49-F238E27FC236}">
                  <a16:creationId xmlns:a16="http://schemas.microsoft.com/office/drawing/2014/main" id="{662E2B50-F407-B64E-B86C-6573B8AB16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4017"/>
              <a:ext cx="6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X[7]</a:t>
              </a:r>
              <a:endParaRPr lang="en-GB" altLang="en-US" sz="1800"/>
            </a:p>
          </p:txBody>
        </p:sp>
        <p:sp>
          <p:nvSpPr>
            <p:cNvPr id="198" name="Text Box 235">
              <a:extLst>
                <a:ext uri="{FF2B5EF4-FFF2-40B4-BE49-F238E27FC236}">
                  <a16:creationId xmlns:a16="http://schemas.microsoft.com/office/drawing/2014/main" id="{8758F6AE-2696-C049-88D7-791CBD943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290"/>
              <a:ext cx="522" cy="201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199" name="Group 236">
              <a:extLst>
                <a:ext uri="{FF2B5EF4-FFF2-40B4-BE49-F238E27FC236}">
                  <a16:creationId xmlns:a16="http://schemas.microsoft.com/office/drawing/2014/main" id="{1F4E9B22-AF67-6142-A421-728B951933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4" y="2794"/>
              <a:ext cx="1584" cy="1230"/>
              <a:chOff x="3600" y="8745"/>
              <a:chExt cx="3960" cy="3075"/>
            </a:xfrm>
          </p:grpSpPr>
          <p:sp>
            <p:nvSpPr>
              <p:cNvPr id="203" name="Line 237">
                <a:extLst>
                  <a:ext uri="{FF2B5EF4-FFF2-40B4-BE49-F238E27FC236}">
                    <a16:creationId xmlns:a16="http://schemas.microsoft.com/office/drawing/2014/main" id="{9BAFC856-340C-3046-A5EE-A749057A7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9000"/>
                <a:ext cx="23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238">
                <a:extLst>
                  <a:ext uri="{FF2B5EF4-FFF2-40B4-BE49-F238E27FC236}">
                    <a16:creationId xmlns:a16="http://schemas.microsoft.com/office/drawing/2014/main" id="{0F2B1921-0FA6-474B-B0B5-C25181B107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152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Line 239">
                <a:extLst>
                  <a:ext uri="{FF2B5EF4-FFF2-40B4-BE49-F238E27FC236}">
                    <a16:creationId xmlns:a16="http://schemas.microsoft.com/office/drawing/2014/main" id="{BC5634A2-28E2-2748-B917-83C437FA3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11520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6" name="Group 240">
                <a:extLst>
                  <a:ext uri="{FF2B5EF4-FFF2-40B4-BE49-F238E27FC236}">
                    <a16:creationId xmlns:a16="http://schemas.microsoft.com/office/drawing/2014/main" id="{41517605-3BA0-444F-8D0E-0811D52774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25" y="8745"/>
                <a:ext cx="555" cy="555"/>
                <a:chOff x="5925" y="8745"/>
                <a:chExt cx="555" cy="555"/>
              </a:xfrm>
            </p:grpSpPr>
            <p:sp>
              <p:nvSpPr>
                <p:cNvPr id="218" name="Oval 241">
                  <a:extLst>
                    <a:ext uri="{FF2B5EF4-FFF2-40B4-BE49-F238E27FC236}">
                      <a16:creationId xmlns:a16="http://schemas.microsoft.com/office/drawing/2014/main" id="{F69F7EA3-BD5E-0D4D-A246-D7B936296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5" y="8745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19" name="Line 242">
                  <a:extLst>
                    <a:ext uri="{FF2B5EF4-FFF2-40B4-BE49-F238E27FC236}">
                      <a16:creationId xmlns:a16="http://schemas.microsoft.com/office/drawing/2014/main" id="{9674ED14-4E0D-244F-A697-66973D11FC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8760"/>
                  <a:ext cx="0" cy="5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243">
                  <a:extLst>
                    <a:ext uri="{FF2B5EF4-FFF2-40B4-BE49-F238E27FC236}">
                      <a16:creationId xmlns:a16="http://schemas.microsoft.com/office/drawing/2014/main" id="{B1A94211-7FE6-B141-B3DD-1BE356BD52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0" y="9000"/>
                  <a:ext cx="5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7" name="Line 244">
                <a:extLst>
                  <a:ext uri="{FF2B5EF4-FFF2-40B4-BE49-F238E27FC236}">
                    <a16:creationId xmlns:a16="http://schemas.microsoft.com/office/drawing/2014/main" id="{5CF65618-2747-0B4F-8606-FB548193A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0" y="9180"/>
                <a:ext cx="1800" cy="23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8" name="Group 245">
                <a:extLst>
                  <a:ext uri="{FF2B5EF4-FFF2-40B4-BE49-F238E27FC236}">
                    <a16:creationId xmlns:a16="http://schemas.microsoft.com/office/drawing/2014/main" id="{832B2019-6267-804A-ADCD-1E7F36B935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0" y="11265"/>
                <a:ext cx="555" cy="555"/>
                <a:chOff x="5925" y="8745"/>
                <a:chExt cx="555" cy="555"/>
              </a:xfrm>
            </p:grpSpPr>
            <p:sp>
              <p:nvSpPr>
                <p:cNvPr id="215" name="Oval 246">
                  <a:extLst>
                    <a:ext uri="{FF2B5EF4-FFF2-40B4-BE49-F238E27FC236}">
                      <a16:creationId xmlns:a16="http://schemas.microsoft.com/office/drawing/2014/main" id="{807722C1-B5E3-8A46-9AE4-7B56CA7A3F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5" y="8745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216" name="Line 247">
                  <a:extLst>
                    <a:ext uri="{FF2B5EF4-FFF2-40B4-BE49-F238E27FC236}">
                      <a16:creationId xmlns:a16="http://schemas.microsoft.com/office/drawing/2014/main" id="{1E372656-7B66-D140-BDCE-25F05232C3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8760"/>
                  <a:ext cx="0" cy="5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Line 248">
                  <a:extLst>
                    <a:ext uri="{FF2B5EF4-FFF2-40B4-BE49-F238E27FC236}">
                      <a16:creationId xmlns:a16="http://schemas.microsoft.com/office/drawing/2014/main" id="{0ADC9DA1-45A9-5A47-89C5-26671629E0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0" y="9000"/>
                  <a:ext cx="5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Line 249">
                <a:extLst>
                  <a:ext uri="{FF2B5EF4-FFF2-40B4-BE49-F238E27FC236}">
                    <a16:creationId xmlns:a16="http://schemas.microsoft.com/office/drawing/2014/main" id="{6568CF28-1C58-894D-A27F-C91CBDB323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0" y="11520"/>
                <a:ext cx="16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250">
                <a:extLst>
                  <a:ext uri="{FF2B5EF4-FFF2-40B4-BE49-F238E27FC236}">
                    <a16:creationId xmlns:a16="http://schemas.microsoft.com/office/drawing/2014/main" id="{544BC166-AD04-A94D-AA81-038064B60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9000"/>
                <a:ext cx="1980" cy="23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Text Box 251">
                <a:extLst>
                  <a:ext uri="{FF2B5EF4-FFF2-40B4-BE49-F238E27FC236}">
                    <a16:creationId xmlns:a16="http://schemas.microsoft.com/office/drawing/2014/main" id="{E0D51B78-3281-6B4B-AE55-DC623500DB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0" y="11160"/>
                <a:ext cx="54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200" dirty="0"/>
                  <a:t>-1</a:t>
                </a:r>
                <a:endParaRPr lang="en-GB" altLang="en-US" sz="1800" dirty="0"/>
              </a:p>
            </p:txBody>
          </p:sp>
          <p:sp>
            <p:nvSpPr>
              <p:cNvPr id="212" name="Text Box 252">
                <a:extLst>
                  <a:ext uri="{FF2B5EF4-FFF2-40B4-BE49-F238E27FC236}">
                    <a16:creationId xmlns:a16="http://schemas.microsoft.com/office/drawing/2014/main" id="{C313D2F1-B448-BB4D-B7F8-562D3BB56F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0" y="11070"/>
                <a:ext cx="72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200" dirty="0"/>
                  <a:t>W</a:t>
                </a:r>
                <a:r>
                  <a:rPr lang="en-GB" altLang="en-US" sz="1200" baseline="-25000" dirty="0"/>
                  <a:t>8</a:t>
                </a:r>
                <a:r>
                  <a:rPr lang="en-GB" altLang="en-US" sz="1200" baseline="30000" dirty="0"/>
                  <a:t>2</a:t>
                </a:r>
                <a:endParaRPr lang="en-GB" altLang="en-US" sz="1800" dirty="0"/>
              </a:p>
            </p:txBody>
          </p:sp>
          <p:sp>
            <p:nvSpPr>
              <p:cNvPr id="213" name="Line 253">
                <a:extLst>
                  <a:ext uri="{FF2B5EF4-FFF2-40B4-BE49-F238E27FC236}">
                    <a16:creationId xmlns:a16="http://schemas.microsoft.com/office/drawing/2014/main" id="{6A0903EE-7E4C-8349-A9F8-09F7FC8E3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80" y="9000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Line 254">
                <a:extLst>
                  <a:ext uri="{FF2B5EF4-FFF2-40B4-BE49-F238E27FC236}">
                    <a16:creationId xmlns:a16="http://schemas.microsoft.com/office/drawing/2014/main" id="{0214A1A1-F672-BE48-BC7A-4F1D92DBB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0" y="11520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0" name="Text Box 255">
              <a:extLst>
                <a:ext uri="{FF2B5EF4-FFF2-40B4-BE49-F238E27FC236}">
                  <a16:creationId xmlns:a16="http://schemas.microsoft.com/office/drawing/2014/main" id="{6A1A58D9-394B-6F42-8A14-10955D92F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4" y="2806"/>
              <a:ext cx="3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X[2]</a:t>
              </a:r>
              <a:endParaRPr lang="en-GB" altLang="en-US" sz="1800"/>
            </a:p>
          </p:txBody>
        </p:sp>
        <p:sp>
          <p:nvSpPr>
            <p:cNvPr id="201" name="Text Box 256">
              <a:extLst>
                <a:ext uri="{FF2B5EF4-FFF2-40B4-BE49-F238E27FC236}">
                  <a16:creationId xmlns:a16="http://schemas.microsoft.com/office/drawing/2014/main" id="{EB58E65E-02ED-2147-BD3C-BAA40140F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2" y="3808"/>
              <a:ext cx="6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/>
                <a:t>X[6]</a:t>
              </a:r>
              <a:endParaRPr lang="en-GB" altLang="en-US" sz="1800"/>
            </a:p>
          </p:txBody>
        </p:sp>
        <p:sp>
          <p:nvSpPr>
            <p:cNvPr id="202" name="Text Box 257">
              <a:extLst>
                <a:ext uri="{FF2B5EF4-FFF2-40B4-BE49-F238E27FC236}">
                  <a16:creationId xmlns:a16="http://schemas.microsoft.com/office/drawing/2014/main" id="{43447D4C-EAED-604F-9F1C-60EEF700E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2" y="4396"/>
              <a:ext cx="1008" cy="504"/>
            </a:xfrm>
            <a:prstGeom prst="rect">
              <a:avLst/>
            </a:prstGeom>
            <a:solidFill>
              <a:schemeClr val="accent2">
                <a:lumMod val="25000"/>
                <a:lumOff val="75000"/>
              </a:schemeClr>
            </a:solidFill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One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8-point DFT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200" dirty="0"/>
                <a:t>(as required)</a:t>
              </a:r>
              <a:endParaRPr lang="en-GB" altLang="en-US" sz="1800" dirty="0"/>
            </a:p>
          </p:txBody>
        </p:sp>
      </p:grpSp>
      <p:sp>
        <p:nvSpPr>
          <p:cNvPr id="272" name="Rectangle 271">
            <a:extLst>
              <a:ext uri="{FF2B5EF4-FFF2-40B4-BE49-F238E27FC236}">
                <a16:creationId xmlns:a16="http://schemas.microsoft.com/office/drawing/2014/main" id="{FFD22CBA-861E-F147-9CFA-7AB2D04D3EE3}"/>
              </a:ext>
            </a:extLst>
          </p:cNvPr>
          <p:cNvSpPr/>
          <p:nvPr/>
        </p:nvSpPr>
        <p:spPr>
          <a:xfrm>
            <a:off x="1586744" y="2826408"/>
            <a:ext cx="519048" cy="177235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0 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387455AA-4B48-7D45-9BC9-BD88AF68FEFA}"/>
              </a:ext>
            </a:extLst>
          </p:cNvPr>
          <p:cNvSpPr/>
          <p:nvPr/>
        </p:nvSpPr>
        <p:spPr>
          <a:xfrm>
            <a:off x="1594174" y="3144969"/>
            <a:ext cx="519048" cy="177235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4 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C680CA37-0A17-DD40-8E36-919EE88FC2FA}"/>
              </a:ext>
            </a:extLst>
          </p:cNvPr>
          <p:cNvSpPr/>
          <p:nvPr/>
        </p:nvSpPr>
        <p:spPr>
          <a:xfrm>
            <a:off x="1586744" y="3463530"/>
            <a:ext cx="519048" cy="177235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2 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D5BF2523-63BA-4643-95D8-589738CBC55E}"/>
              </a:ext>
            </a:extLst>
          </p:cNvPr>
          <p:cNvSpPr/>
          <p:nvPr/>
        </p:nvSpPr>
        <p:spPr>
          <a:xfrm>
            <a:off x="1586744" y="3776783"/>
            <a:ext cx="519048" cy="177235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6 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5AB53C71-C576-5D42-8884-FE87E4244193}"/>
              </a:ext>
            </a:extLst>
          </p:cNvPr>
          <p:cNvSpPr/>
          <p:nvPr/>
        </p:nvSpPr>
        <p:spPr>
          <a:xfrm>
            <a:off x="1586744" y="4075288"/>
            <a:ext cx="519048" cy="177235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1 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943BCFC-EF6E-D04F-A931-8AFA36C844DD}"/>
              </a:ext>
            </a:extLst>
          </p:cNvPr>
          <p:cNvSpPr/>
          <p:nvPr/>
        </p:nvSpPr>
        <p:spPr>
          <a:xfrm>
            <a:off x="1578731" y="4355668"/>
            <a:ext cx="519048" cy="177235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5 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9E2E585-92A6-3D46-8F89-9BEC57D1255A}"/>
              </a:ext>
            </a:extLst>
          </p:cNvPr>
          <p:cNvSpPr/>
          <p:nvPr/>
        </p:nvSpPr>
        <p:spPr>
          <a:xfrm>
            <a:off x="1586744" y="4660225"/>
            <a:ext cx="519048" cy="177235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3 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E346F5AF-4C0C-F141-B438-883A848A5939}"/>
              </a:ext>
            </a:extLst>
          </p:cNvPr>
          <p:cNvSpPr/>
          <p:nvPr/>
        </p:nvSpPr>
        <p:spPr>
          <a:xfrm>
            <a:off x="1586744" y="4936693"/>
            <a:ext cx="519048" cy="177235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7 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A7CF6B0A-7792-AD4E-AC5B-B5DEF13B3F2E}"/>
                  </a:ext>
                </a:extLst>
              </p:cNvPr>
              <p:cNvSpPr/>
              <p:nvPr/>
            </p:nvSpPr>
            <p:spPr>
              <a:xfrm>
                <a:off x="1116807" y="1378474"/>
                <a:ext cx="1094581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altLang="en-US" i="1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sSub>
                      <m:sSubPr>
                        <m:ctrlPr>
                          <a:rPr lang="en-GB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alt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altLang="en-US" dirty="0"/>
                  <a:t>Stages</a:t>
                </a:r>
              </a:p>
              <a:p>
                <a:pPr>
                  <a:spcBef>
                    <a:spcPct val="0"/>
                  </a:spcBef>
                </a:pPr>
                <a:endParaRPr lang="en-GB" altLang="en-US" dirty="0"/>
              </a:p>
              <a:p>
                <a:pPr>
                  <a:spcBef>
                    <a:spcPct val="0"/>
                  </a:spcBef>
                </a:pPr>
                <a:r>
                  <a:rPr lang="en-GB" altLang="en-US" dirty="0">
                    <a:solidFill>
                      <a:schemeClr val="accent4">
                        <a:lumMod val="50000"/>
                        <a:lumOff val="50000"/>
                      </a:schemeClr>
                    </a:solidFill>
                  </a:rPr>
                  <a:t>Note that the DFT of a single point is the point itself therefore we can now use the DIT Butterfly Equations in a combination phase to build up the 8-point DFT.</a:t>
                </a:r>
                <a:endParaRPr lang="en-US" dirty="0">
                  <a:solidFill>
                    <a:schemeClr val="accent4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A7CF6B0A-7792-AD4E-AC5B-B5DEF13B3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07" y="1378474"/>
                <a:ext cx="10945812" cy="1200329"/>
              </a:xfrm>
              <a:prstGeom prst="rect">
                <a:avLst/>
              </a:prstGeom>
              <a:blipFill>
                <a:blip r:embed="rId3"/>
                <a:stretch>
                  <a:fillRect l="-348" t="-208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86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2 </a:t>
            </a:r>
            <a:r>
              <a:rPr lang="en-US" b="1" dirty="0">
                <a:solidFill>
                  <a:srgbClr val="0070C0"/>
                </a:solidFill>
              </a:rPr>
              <a:t>Decimation in time </a:t>
            </a:r>
            <a:r>
              <a:rPr lang="en-US" dirty="0">
                <a:solidFill>
                  <a:srgbClr val="0070C0"/>
                </a:solidFill>
              </a:rPr>
              <a:t>FFT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 Box 2">
                <a:extLst>
                  <a:ext uri="{FF2B5EF4-FFF2-40B4-BE49-F238E27FC236}">
                    <a16:creationId xmlns:a16="http://schemas.microsoft.com/office/drawing/2014/main" id="{DCC1B0A7-65F4-944A-8D71-AF4FD3E72A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4216" y="1745062"/>
                <a:ext cx="10765235" cy="57900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342900" indent="-342900">
                  <a:spcBef>
                    <a:spcPct val="0"/>
                  </a:spcBef>
                </a:pPr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Note each butterfly requires 1 complex multiplication and 2 complex additions and there are a total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stages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en-US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en-US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altLang="en-US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butterflies per stage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342900" indent="-342900">
                  <a:spcBef>
                    <a:spcPct val="0"/>
                  </a:spcBef>
                </a:pPr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Thus complexity: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200" dirty="0">
                  <a:solidFill>
                    <a:srgbClr val="0070C0"/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N-point FFT requires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en-US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en-US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altLang="en-US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sz="2200" i="1" dirty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complex multiplications and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2200" b="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𝑜𝑔</m:t>
                    </m:r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sz="22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Complex Additions. 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This compares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sz="2200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altLang="en-US" sz="2200" i="1" dirty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altLang="en-US" sz="2200" dirty="0">
                    <a:solidFill>
                      <a:schemeClr val="bg1">
                        <a:lumMod val="10000"/>
                      </a:schemeClr>
                    </a:solidFill>
                  </a:rPr>
                  <a:t> complex operations for the direct DFT !!!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>
                  <a:spcBef>
                    <a:spcPct val="0"/>
                  </a:spcBef>
                  <a:buNone/>
                </a:pPr>
                <a:r>
                  <a:rPr lang="en-US" altLang="en-US" sz="2200" dirty="0">
                    <a:solidFill>
                      <a:srgbClr val="0070C0"/>
                    </a:solidFill>
                  </a:rPr>
                  <a:t>Exercise: </a:t>
                </a:r>
                <a:r>
                  <a:rPr lang="en-US" altLang="en-US" sz="2200" dirty="0"/>
                  <a:t>make a single plot of complexity (number of complex multiplications versus N) for implementing the DFT directly and using the FFT. The plot should extend to N=64k. </a:t>
                </a:r>
                <a:endParaRPr lang="en-GB" altLang="en-US" sz="220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2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8" name="Text Box 2">
                <a:extLst>
                  <a:ext uri="{FF2B5EF4-FFF2-40B4-BE49-F238E27FC236}">
                    <a16:creationId xmlns:a16="http://schemas.microsoft.com/office/drawing/2014/main" id="{DCC1B0A7-65F4-944A-8D71-AF4FD3E72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4216" y="1745062"/>
                <a:ext cx="10765235" cy="5790047"/>
              </a:xfrm>
              <a:prstGeom prst="rect">
                <a:avLst/>
              </a:prstGeom>
              <a:blipFill>
                <a:blip r:embed="rId3"/>
                <a:stretch>
                  <a:fillRect l="-707" t="-656" r="-4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3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Discrete Fourier Transform(DFT)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C34AD9-8AFD-6F43-9F51-69FF9840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850025"/>
              </p:ext>
            </p:extLst>
          </p:nvPr>
        </p:nvGraphicFramePr>
        <p:xfrm>
          <a:off x="2370283" y="1974200"/>
          <a:ext cx="7451433" cy="2341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6" name="Equation" r:id="rId3" imgW="75196700" imgH="23698200" progId="Equation.3">
                  <p:embed/>
                </p:oleObj>
              </mc:Choice>
              <mc:Fallback>
                <p:oleObj name="Equation" r:id="rId3" imgW="75196700" imgH="23698200" progId="Equation.3">
                  <p:embed/>
                  <p:pic>
                    <p:nvPicPr>
                      <p:cNvPr id="87047" name="Object 5">
                        <a:extLst>
                          <a:ext uri="{FF2B5EF4-FFF2-40B4-BE49-F238E27FC236}">
                            <a16:creationId xmlns:a16="http://schemas.microsoft.com/office/drawing/2014/main" id="{486B88B1-C543-C540-B4E3-5B818A2E58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283" y="1974200"/>
                        <a:ext cx="7451433" cy="2341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216FE065-AB9A-814C-AC00-FAF5DDBE784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426786" y="4366215"/>
                <a:ext cx="9923086" cy="266382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318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002060"/>
                  </a:buClr>
                  <a:buFont typeface="Wingdings" pitchFamily="2" charset="2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37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3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92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50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altLang="en-US" sz="3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altLang="en-US" sz="3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3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30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altLang="en-US" sz="3000" dirty="0"/>
                  <a:t>is a sampled version of </a:t>
                </a:r>
                <a14:m>
                  <m:oMath xmlns:m="http://schemas.openxmlformats.org/officeDocument/2006/math">
                    <m:r>
                      <a:rPr lang="en-GB" altLang="en-US" sz="3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altLang="en-US" sz="3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30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alt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altLang="en-US" sz="3000" dirty="0">
                    <a:cs typeface="Arial" panose="020B0604020202020204" pitchFamily="34" charset="0"/>
                  </a:rPr>
                  <a:t>   i.e.  </a:t>
                </a:r>
                <a14:m>
                  <m:oMath xmlns:m="http://schemas.openxmlformats.org/officeDocument/2006/math">
                    <m:r>
                      <a:rPr lang="en-GB" alt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GB" alt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30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alt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)|</m:t>
                    </m:r>
                    <m:r>
                      <m:rPr>
                        <m:sty m:val="p"/>
                      </m:rPr>
                      <a:rPr lang="el-GR" altLang="en-US" sz="3000" i="0" baseline="-2500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altLang="en-US" sz="3000" i="1" baseline="-2500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GB" altLang="en-US" sz="3000" i="1" baseline="-2500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m:rPr>
                        <m:sty m:val="p"/>
                      </m:rPr>
                      <a:rPr lang="en-GB" altLang="en-US" sz="3000" b="0" i="0" baseline="-2500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m:rPr>
                        <m:sty m:val="p"/>
                      </m:rPr>
                      <a:rPr lang="el-GR" altLang="en-US" sz="3000" i="0" baseline="-2500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GB" altLang="en-US" sz="3000" baseline="-25000" dirty="0">
                    <a:cs typeface="Arial" panose="020B0604020202020204" pitchFamily="34" charset="0"/>
                  </a:rPr>
                  <a:t>  </a:t>
                </a:r>
                <a:r>
                  <a:rPr lang="en-GB" altLang="en-US" sz="3000" dirty="0">
                    <a:cs typeface="Arial" panose="020B0604020202020204" pitchFamily="34" charset="0"/>
                  </a:rPr>
                  <a:t>where   </a:t>
                </a:r>
                <a14:m>
                  <m:oMath xmlns:m="http://schemas.openxmlformats.org/officeDocument/2006/math">
                    <m:r>
                      <a:rPr lang="en-GB" alt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m:rPr>
                        <m:sty m:val="p"/>
                      </m:rPr>
                      <a:rPr lang="el-GR" altLang="en-US" sz="30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alt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GB" altLang="en-US" sz="3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lang="en-GB" altLang="en-US" sz="3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2" charset="2"/>
                          </a:rPr>
                          <m:t>2</m:t>
                        </m:r>
                        <m:r>
                          <a:rPr lang="en-GB" altLang="en-US" sz="3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2" charset="2"/>
                          </a:rPr>
                          <m:t>𝜋</m:t>
                        </m:r>
                      </m:num>
                      <m:den>
                        <m:r>
                          <a:rPr lang="en-GB" altLang="en-US" sz="3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2" charset="2"/>
                          </a:rPr>
                          <m:t>𝑁</m:t>
                        </m:r>
                      </m:den>
                    </m:f>
                  </m:oMath>
                </a14:m>
                <a:endParaRPr lang="en-GB" altLang="en-US" sz="3000" dirty="0">
                  <a:cs typeface="Arial" panose="020B0604020202020204" pitchFamily="34" charset="0"/>
                  <a:sym typeface="Symbol" pitchFamily="2" charset="2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alt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2" charset="2"/>
                      </a:rPr>
                      <m:t>𝑥</m:t>
                    </m:r>
                    <m:r>
                      <a:rPr lang="en-GB" alt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2" charset="2"/>
                      </a:rPr>
                      <m:t>[</m:t>
                    </m:r>
                    <m:r>
                      <a:rPr lang="en-GB" alt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2" charset="2"/>
                      </a:rPr>
                      <m:t>𝑛</m:t>
                    </m:r>
                    <m:r>
                      <a:rPr lang="en-GB" alt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2" charset="2"/>
                      </a:rPr>
                      <m:t>] </m:t>
                    </m:r>
                  </m:oMath>
                </a14:m>
                <a:r>
                  <a:rPr lang="en-GB" altLang="en-US" sz="3000" dirty="0">
                    <a:cs typeface="Arial" panose="020B0604020202020204" pitchFamily="34" charset="0"/>
                    <a:sym typeface="Symbol" pitchFamily="2" charset="2"/>
                  </a:rPr>
                  <a:t>is assumed to be periodic with period </a:t>
                </a:r>
                <a14:m>
                  <m:oMath xmlns:m="http://schemas.openxmlformats.org/officeDocument/2006/math">
                    <m:r>
                      <a:rPr lang="en-GB" alt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Symbol" pitchFamily="2" charset="2"/>
                      </a:rPr>
                      <m:t>𝑁</m:t>
                    </m:r>
                  </m:oMath>
                </a14:m>
                <a:r>
                  <a:rPr lang="en-GB" altLang="en-US" sz="3000" dirty="0">
                    <a:cs typeface="Arial" panose="020B0604020202020204" pitchFamily="34" charset="0"/>
                    <a:sym typeface="Symbol" pitchFamily="2" charset="2"/>
                  </a:rPr>
                  <a:t>   </a:t>
                </a:r>
              </a:p>
              <a:p>
                <a:pPr>
                  <a:buFontTx/>
                  <a:buNone/>
                </a:pPr>
                <a:endParaRPr lang="el-GR" alt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216FE065-AB9A-814C-AC00-FAF5DDBE7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786" y="4366215"/>
                <a:ext cx="9923086" cy="2663825"/>
              </a:xfrm>
              <a:prstGeom prst="rect">
                <a:avLst/>
              </a:prstGeom>
              <a:blipFill>
                <a:blip r:embed="rId5"/>
                <a:stretch>
                  <a:fillRect l="-1279" t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Radix 2 </a:t>
            </a:r>
            <a:r>
              <a:rPr lang="en-US" b="1" dirty="0">
                <a:solidFill>
                  <a:srgbClr val="0070C0"/>
                </a:solidFill>
              </a:rPr>
              <a:t>Decimation in time </a:t>
            </a:r>
            <a:r>
              <a:rPr lang="en-US" dirty="0">
                <a:solidFill>
                  <a:srgbClr val="0070C0"/>
                </a:solidFill>
              </a:rPr>
              <a:t>FFT method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A7CF6B0A-7792-AD4E-AC5B-B5DEF13B3F2E}"/>
              </a:ext>
            </a:extLst>
          </p:cNvPr>
          <p:cNvSpPr/>
          <p:nvPr/>
        </p:nvSpPr>
        <p:spPr>
          <a:xfrm>
            <a:off x="1116807" y="1378474"/>
            <a:ext cx="10945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268" name="Text Box 2">
            <a:extLst>
              <a:ext uri="{FF2B5EF4-FFF2-40B4-BE49-F238E27FC236}">
                <a16:creationId xmlns:a16="http://schemas.microsoft.com/office/drawing/2014/main" id="{DCC1B0A7-65F4-944A-8D71-AF4FD3E72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187" y="1243761"/>
            <a:ext cx="11089753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spcBef>
                <a:spcPct val="0"/>
              </a:spcBef>
            </a:pPr>
            <a:endParaRPr lang="en-GB" alt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spcBef>
                <a:spcPct val="0"/>
              </a:spcBef>
              <a:buNone/>
            </a:pP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How do we start ? - </a:t>
            </a:r>
            <a:r>
              <a:rPr lang="en-GB" altLang="en-US" sz="2400" b="1" dirty="0">
                <a:solidFill>
                  <a:srgbClr val="0070C0"/>
                </a:solidFill>
              </a:rPr>
              <a:t>BIT REVERSAL!</a:t>
            </a:r>
            <a:endParaRPr lang="en-GB" altLang="en-US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FF0000"/>
                </a:solidFill>
              </a:rPr>
              <a:t>The decimation stage may be got by simply bit reversing the binary address of the data as: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The bit reversal process: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				0)	000 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 000 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				1)	001 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 100 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				2)	010 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 010 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				3)	011 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 110  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				4)	100 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 001 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				5)	101 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 101 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				6)	110 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 011 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				7)	111 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 111   	</a:t>
            </a:r>
            <a:endParaRPr lang="en-US" alt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chemeClr val="bg1">
                    <a:lumMod val="10000"/>
                  </a:schemeClr>
                </a:solidFill>
              </a:rPr>
              <a:t> </a:t>
            </a:r>
            <a:endParaRPr lang="en-GB" altLang="en-US"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81B53B-6020-9B41-91CD-DA5A89E924E9}"/>
              </a:ext>
            </a:extLst>
          </p:cNvPr>
          <p:cNvSpPr/>
          <p:nvPr/>
        </p:nvSpPr>
        <p:spPr>
          <a:xfrm>
            <a:off x="4437978" y="3818415"/>
            <a:ext cx="1223889" cy="301752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b="1" dirty="0"/>
              <a:t>0 </a:t>
            </a:r>
          </a:p>
          <a:p>
            <a:pPr algn="ctr">
              <a:lnSpc>
                <a:spcPct val="150000"/>
              </a:lnSpc>
            </a:pPr>
            <a:r>
              <a:rPr lang="en-US" sz="1600" b="1" dirty="0"/>
              <a:t>1</a:t>
            </a:r>
          </a:p>
          <a:p>
            <a:pPr algn="ctr">
              <a:lnSpc>
                <a:spcPct val="150000"/>
              </a:lnSpc>
            </a:pPr>
            <a:r>
              <a:rPr lang="en-US" sz="1600" b="1" dirty="0"/>
              <a:t>2</a:t>
            </a:r>
          </a:p>
          <a:p>
            <a:pPr algn="ctr">
              <a:lnSpc>
                <a:spcPct val="150000"/>
              </a:lnSpc>
            </a:pPr>
            <a:r>
              <a:rPr lang="en-US" sz="1600" b="1" dirty="0"/>
              <a:t>3</a:t>
            </a:r>
          </a:p>
          <a:p>
            <a:pPr algn="ctr">
              <a:lnSpc>
                <a:spcPct val="150000"/>
              </a:lnSpc>
            </a:pPr>
            <a:r>
              <a:rPr lang="en-US" sz="1600" b="1" dirty="0"/>
              <a:t>4</a:t>
            </a:r>
          </a:p>
          <a:p>
            <a:pPr algn="ctr">
              <a:lnSpc>
                <a:spcPct val="150000"/>
              </a:lnSpc>
            </a:pPr>
            <a:r>
              <a:rPr lang="en-US" sz="1600" b="1" dirty="0"/>
              <a:t>5</a:t>
            </a:r>
          </a:p>
          <a:p>
            <a:pPr algn="ctr">
              <a:lnSpc>
                <a:spcPct val="150000"/>
              </a:lnSpc>
            </a:pPr>
            <a:r>
              <a:rPr lang="en-US" sz="1600" b="1" dirty="0"/>
              <a:t>6</a:t>
            </a:r>
          </a:p>
          <a:p>
            <a:pPr algn="ctr">
              <a:lnSpc>
                <a:spcPct val="150000"/>
              </a:lnSpc>
            </a:pPr>
            <a:r>
              <a:rPr lang="en-US" sz="1600" b="1" dirty="0"/>
              <a:t>7</a:t>
            </a:r>
          </a:p>
          <a:p>
            <a:pPr algn="ctr"/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3CFE5A-F476-1547-9BEF-7710F2A531F1}"/>
              </a:ext>
            </a:extLst>
          </p:cNvPr>
          <p:cNvSpPr/>
          <p:nvPr/>
        </p:nvSpPr>
        <p:spPr>
          <a:xfrm>
            <a:off x="7879388" y="3857186"/>
            <a:ext cx="1223889" cy="321768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 b="1" dirty="0"/>
          </a:p>
          <a:p>
            <a:pPr algn="ctr">
              <a:lnSpc>
                <a:spcPct val="150000"/>
              </a:lnSpc>
            </a:pPr>
            <a:r>
              <a:rPr lang="en-US" sz="1600" b="1" dirty="0"/>
              <a:t>0 </a:t>
            </a:r>
          </a:p>
          <a:p>
            <a:pPr algn="ctr">
              <a:lnSpc>
                <a:spcPct val="150000"/>
              </a:lnSpc>
            </a:pPr>
            <a:endParaRPr lang="en-US" sz="1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CFBC89-B016-1B41-9004-BE77749D3262}"/>
              </a:ext>
            </a:extLst>
          </p:cNvPr>
          <p:cNvSpPr/>
          <p:nvPr/>
        </p:nvSpPr>
        <p:spPr>
          <a:xfrm>
            <a:off x="7879386" y="4210418"/>
            <a:ext cx="1223889" cy="321768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 b="1" dirty="0"/>
          </a:p>
          <a:p>
            <a:pPr algn="ctr">
              <a:lnSpc>
                <a:spcPct val="150000"/>
              </a:lnSpc>
            </a:pPr>
            <a:r>
              <a:rPr lang="en-US" sz="1600" b="1" dirty="0"/>
              <a:t>4 </a:t>
            </a:r>
          </a:p>
          <a:p>
            <a:pPr algn="ctr">
              <a:lnSpc>
                <a:spcPct val="150000"/>
              </a:lnSpc>
            </a:pPr>
            <a:endParaRPr lang="en-US" sz="16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DF47B-2091-CB44-8B5C-C43403EE22C5}"/>
              </a:ext>
            </a:extLst>
          </p:cNvPr>
          <p:cNvSpPr/>
          <p:nvPr/>
        </p:nvSpPr>
        <p:spPr>
          <a:xfrm>
            <a:off x="7879385" y="4566286"/>
            <a:ext cx="1223889" cy="321768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 b="1" dirty="0"/>
          </a:p>
          <a:p>
            <a:pPr algn="ctr">
              <a:lnSpc>
                <a:spcPct val="150000"/>
              </a:lnSpc>
            </a:pPr>
            <a:r>
              <a:rPr lang="en-US" sz="1600" b="1" dirty="0"/>
              <a:t>2 </a:t>
            </a:r>
          </a:p>
          <a:p>
            <a:pPr algn="ctr">
              <a:lnSpc>
                <a:spcPct val="150000"/>
              </a:lnSpc>
            </a:pPr>
            <a:endParaRPr lang="en-US" sz="16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860DF-7312-FB40-9CB0-DD133ACC2750}"/>
              </a:ext>
            </a:extLst>
          </p:cNvPr>
          <p:cNvSpPr/>
          <p:nvPr/>
        </p:nvSpPr>
        <p:spPr>
          <a:xfrm>
            <a:off x="7879386" y="4926374"/>
            <a:ext cx="1223889" cy="321768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 b="1" dirty="0"/>
          </a:p>
          <a:p>
            <a:pPr algn="ctr">
              <a:lnSpc>
                <a:spcPct val="150000"/>
              </a:lnSpc>
            </a:pPr>
            <a:r>
              <a:rPr lang="en-US" sz="1600" b="1" dirty="0"/>
              <a:t>6 </a:t>
            </a:r>
          </a:p>
          <a:p>
            <a:pPr algn="ctr">
              <a:lnSpc>
                <a:spcPct val="150000"/>
              </a:lnSpc>
            </a:pPr>
            <a:endParaRPr lang="en-US" sz="1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89C294-8199-EC4F-B647-B574338F71DB}"/>
              </a:ext>
            </a:extLst>
          </p:cNvPr>
          <p:cNvSpPr/>
          <p:nvPr/>
        </p:nvSpPr>
        <p:spPr>
          <a:xfrm>
            <a:off x="7879385" y="5292471"/>
            <a:ext cx="1223889" cy="321768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 b="1" dirty="0"/>
          </a:p>
          <a:p>
            <a:pPr algn="ctr">
              <a:lnSpc>
                <a:spcPct val="150000"/>
              </a:lnSpc>
            </a:pPr>
            <a:r>
              <a:rPr lang="en-US" sz="1600" b="1" dirty="0"/>
              <a:t>1 </a:t>
            </a:r>
          </a:p>
          <a:p>
            <a:pPr algn="ctr">
              <a:lnSpc>
                <a:spcPct val="150000"/>
              </a:lnSpc>
            </a:pPr>
            <a:endParaRPr lang="en-US" sz="16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519A7-59BD-0545-9239-6AEC1FE46297}"/>
              </a:ext>
            </a:extLst>
          </p:cNvPr>
          <p:cNvSpPr/>
          <p:nvPr/>
        </p:nvSpPr>
        <p:spPr>
          <a:xfrm>
            <a:off x="7879385" y="5657958"/>
            <a:ext cx="1223889" cy="321768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 b="1" dirty="0"/>
          </a:p>
          <a:p>
            <a:pPr algn="ctr">
              <a:lnSpc>
                <a:spcPct val="150000"/>
              </a:lnSpc>
            </a:pPr>
            <a:r>
              <a:rPr lang="en-US" sz="1600" b="1" dirty="0"/>
              <a:t>5 </a:t>
            </a:r>
          </a:p>
          <a:p>
            <a:pPr algn="ctr">
              <a:lnSpc>
                <a:spcPct val="150000"/>
              </a:lnSpc>
            </a:pPr>
            <a:endParaRPr lang="en-US" sz="16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D06A75-3CB0-C844-A878-092397C00105}"/>
              </a:ext>
            </a:extLst>
          </p:cNvPr>
          <p:cNvSpPr/>
          <p:nvPr/>
        </p:nvSpPr>
        <p:spPr>
          <a:xfrm>
            <a:off x="7879385" y="6023445"/>
            <a:ext cx="1223889" cy="321768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 b="1" dirty="0"/>
          </a:p>
          <a:p>
            <a:pPr algn="ctr">
              <a:lnSpc>
                <a:spcPct val="150000"/>
              </a:lnSpc>
            </a:pPr>
            <a:r>
              <a:rPr lang="en-US" sz="1600" b="1" dirty="0"/>
              <a:t>3 </a:t>
            </a:r>
          </a:p>
          <a:p>
            <a:pPr algn="ctr">
              <a:lnSpc>
                <a:spcPct val="150000"/>
              </a:lnSpc>
            </a:pPr>
            <a:endParaRPr lang="en-US" sz="1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C00F9E-BF4F-4147-8DD5-3FC0FDE8ECD2}"/>
              </a:ext>
            </a:extLst>
          </p:cNvPr>
          <p:cNvSpPr/>
          <p:nvPr/>
        </p:nvSpPr>
        <p:spPr>
          <a:xfrm>
            <a:off x="7879384" y="6387563"/>
            <a:ext cx="1223889" cy="321768"/>
          </a:xfrm>
          <a:prstGeom prst="rect">
            <a:avLst/>
          </a:prstGeom>
          <a:solidFill>
            <a:srgbClr val="BD85F7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 b="1" dirty="0"/>
          </a:p>
          <a:p>
            <a:pPr algn="ctr">
              <a:lnSpc>
                <a:spcPct val="150000"/>
              </a:lnSpc>
            </a:pPr>
            <a:r>
              <a:rPr lang="en-US" sz="1600" b="1" dirty="0"/>
              <a:t>7 </a:t>
            </a:r>
          </a:p>
          <a:p>
            <a:pPr algn="ctr">
              <a:lnSpc>
                <a:spcPct val="150000"/>
              </a:lnSpc>
            </a:pPr>
            <a:endParaRPr 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47AE9-3BB0-CE46-8C66-9FB98DB78BDA}"/>
              </a:ext>
            </a:extLst>
          </p:cNvPr>
          <p:cNvSpPr txBox="1"/>
          <p:nvPr/>
        </p:nvSpPr>
        <p:spPr>
          <a:xfrm>
            <a:off x="9158469" y="5363425"/>
            <a:ext cx="2978332" cy="1323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Exercise: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In order to familiarize with this process do it for N=2, 4 and16</a:t>
            </a:r>
          </a:p>
        </p:txBody>
      </p:sp>
    </p:spTree>
    <p:extLst>
      <p:ext uri="{BB962C8B-B14F-4D97-AF65-F5344CB8AC3E}">
        <p14:creationId xmlns:p14="http://schemas.microsoft.com/office/powerpoint/2010/main" val="99574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Notes on the FFT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A7CF6B0A-7792-AD4E-AC5B-B5DEF13B3F2E}"/>
              </a:ext>
            </a:extLst>
          </p:cNvPr>
          <p:cNvSpPr/>
          <p:nvPr/>
        </p:nvSpPr>
        <p:spPr>
          <a:xfrm>
            <a:off x="1116807" y="1378474"/>
            <a:ext cx="10945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137A2D66-B7A6-ED43-91C9-53A2730C34FA}"/>
              </a:ext>
            </a:extLst>
          </p:cNvPr>
          <p:cNvSpPr txBox="1">
            <a:spLocks/>
          </p:cNvSpPr>
          <p:nvPr/>
        </p:nvSpPr>
        <p:spPr>
          <a:xfrm>
            <a:off x="1246187" y="1184318"/>
            <a:ext cx="10554788" cy="6267613"/>
          </a:xfrm>
          <a:prstGeom prst="rect">
            <a:avLst/>
          </a:prstGeom>
        </p:spPr>
        <p:txBody>
          <a:bodyPr wrap="square" rtlCol="0">
            <a:spAutoFit/>
          </a:bodyPr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>
                    <a:lumMod val="10000"/>
                  </a:schemeClr>
                </a:solidFill>
              </a:rPr>
              <a:t>FFT developed in 1966 by Cooley-Tukey  revolutionised DSP.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>
                    <a:lumMod val="10000"/>
                  </a:schemeClr>
                </a:solidFill>
              </a:rPr>
              <a:t>The computational requirements of the FFT becomes  NLog</a:t>
            </a:r>
            <a:r>
              <a:rPr lang="en-GB" sz="2400" baseline="-25000" dirty="0">
                <a:solidFill>
                  <a:schemeClr val="bg1">
                    <a:lumMod val="10000"/>
                  </a:schemeClr>
                </a:solidFill>
              </a:rPr>
              <a:t>2</a:t>
            </a:r>
            <a:r>
              <a:rPr lang="en-GB" sz="2400" dirty="0">
                <a:solidFill>
                  <a:schemeClr val="bg1">
                    <a:lumMod val="10000"/>
                  </a:schemeClr>
                </a:solidFill>
              </a:rPr>
              <a:t>N operations 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>
                    <a:lumMod val="10000"/>
                  </a:schemeClr>
                </a:solidFill>
              </a:rPr>
              <a:t>Real time DSP became possible.  The main drivers in 60s and 70s were related to speech processing.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4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>
                    <a:lumMod val="10000"/>
                  </a:schemeClr>
                </a:solidFill>
              </a:rPr>
              <a:t>It is a fundamental block in most of digital technologies, with extensive use in telecommunications and multimedia (Audio, Image and Video, </a:t>
            </a:r>
            <a:r>
              <a:rPr lang="en-GB" sz="2400" dirty="0" err="1">
                <a:solidFill>
                  <a:schemeClr val="bg1">
                    <a:lumMod val="10000"/>
                  </a:schemeClr>
                </a:solidFill>
              </a:rPr>
              <a:t>Wi-FI</a:t>
            </a:r>
            <a:r>
              <a:rPr lang="en-GB" sz="2400" dirty="0">
                <a:solidFill>
                  <a:schemeClr val="bg1">
                    <a:lumMod val="10000"/>
                  </a:schemeClr>
                </a:solidFill>
              </a:rPr>
              <a:t>, OFDM) but also in sensing (Radar, Sonar, MRI Imaging), finance, etc… </a:t>
            </a:r>
          </a:p>
          <a:p>
            <a:pPr>
              <a:defRPr/>
            </a:pPr>
            <a:r>
              <a:rPr lang="en-GB" sz="2400" b="1" dirty="0">
                <a:solidFill>
                  <a:schemeClr val="bg1">
                    <a:lumMod val="10000"/>
                  </a:schemeClr>
                </a:solidFill>
              </a:rPr>
              <a:t> </a:t>
            </a:r>
            <a:endParaRPr lang="en-GB"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14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DFT </a:t>
            </a:r>
            <a:r>
              <a:rPr lang="en-US" dirty="0" err="1">
                <a:solidFill>
                  <a:srgbClr val="0070C0"/>
                </a:solidFill>
              </a:rPr>
              <a:t>Excercises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A7CF6B0A-7792-AD4E-AC5B-B5DEF13B3F2E}"/>
              </a:ext>
            </a:extLst>
          </p:cNvPr>
          <p:cNvSpPr/>
          <p:nvPr/>
        </p:nvSpPr>
        <p:spPr>
          <a:xfrm>
            <a:off x="1116807" y="1378474"/>
            <a:ext cx="10945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AF2E6D7-E1D1-AE4B-9A5A-D2D21E289E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3041" y="1166018"/>
                <a:ext cx="10319656" cy="569198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318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002060"/>
                  </a:buClr>
                  <a:buFont typeface="Wingdings" pitchFamily="2" charset="2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37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3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92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50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  <a:defRPr/>
                </a:pPr>
                <a:r>
                  <a:rPr lang="en-GB" dirty="0">
                    <a:solidFill>
                      <a:schemeClr val="accent5">
                        <a:lumMod val="75000"/>
                        <a:lumOff val="25000"/>
                      </a:schemeClr>
                    </a:solidFill>
                  </a:rPr>
                  <a:t>[1]  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=4    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]=  [1   0   −1   0 ] 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,     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]=[1 1 1 1]    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 using both approaches</a:t>
                </a:r>
              </a:p>
              <a:p>
                <a:pPr>
                  <a:buFontTx/>
                  <a:buNone/>
                  <a:defRPr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>
                  <a:buFontTx/>
                  <a:buNone/>
                  <a:defRPr/>
                </a:pPr>
                <a:r>
                  <a:rPr lang="en-GB" dirty="0">
                    <a:solidFill>
                      <a:schemeClr val="accent5">
                        <a:lumMod val="75000"/>
                        <a:lumOff val="25000"/>
                      </a:schemeClr>
                    </a:solidFill>
                  </a:rPr>
                  <a:t>[2]  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= [ 1  0   0   0  −1  0  0  0]  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is a zero interpolated version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. Compute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and show that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 is a repeated version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 .</a:t>
                </a:r>
              </a:p>
              <a:p>
                <a:pPr>
                  <a:buFontTx/>
                  <a:buNone/>
                  <a:defRPr/>
                </a:pPr>
                <a:endParaRPr lang="en-GB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>
                  <a:buFontTx/>
                  <a:buNone/>
                  <a:defRPr/>
                </a:pPr>
                <a:r>
                  <a:rPr lang="en-GB" dirty="0">
                    <a:solidFill>
                      <a:schemeClr val="accent5">
                        <a:lumMod val="75000"/>
                        <a:lumOff val="25000"/>
                      </a:schemeClr>
                    </a:solidFill>
                  </a:rPr>
                  <a:t>[3]  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]=[ 1  1  1  1  0  0  0  0 ]   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and show it is is an Interpolated version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.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dirty="0">
                    <a:solidFill>
                      <a:schemeClr val="bg1">
                        <a:lumMod val="10000"/>
                      </a:schemeClr>
                    </a:solidFill>
                  </a:rPr>
                  <a:t>compute the Scallop Loss of a 4-point rectangular window.</a:t>
                </a:r>
              </a:p>
              <a:p>
                <a:pPr>
                  <a:defRPr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AF2E6D7-E1D1-AE4B-9A5A-D2D21E28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1" y="1166018"/>
                <a:ext cx="10319656" cy="5691982"/>
              </a:xfrm>
              <a:prstGeom prst="rect">
                <a:avLst/>
              </a:prstGeom>
              <a:blipFill>
                <a:blip r:embed="rId3"/>
                <a:stretch>
                  <a:fillRect l="-1230" t="-445" r="-1968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Fast Algorithms – Convolution and correlation using the FFT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A7CF6B0A-7792-AD4E-AC5B-B5DEF13B3F2E}"/>
              </a:ext>
            </a:extLst>
          </p:cNvPr>
          <p:cNvSpPr/>
          <p:nvPr/>
        </p:nvSpPr>
        <p:spPr>
          <a:xfrm>
            <a:off x="1116807" y="1378474"/>
            <a:ext cx="10945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BAC1B13F-BC08-9C47-872B-B3E2DC9C892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116807" y="1618673"/>
                <a:ext cx="11227593" cy="6024594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318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002060"/>
                  </a:buClr>
                  <a:buFont typeface="Wingdings" pitchFamily="2" charset="2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37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3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92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50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altLang="en-US" sz="2000" dirty="0">
                    <a:solidFill>
                      <a:schemeClr val="bg1">
                        <a:lumMod val="10000"/>
                      </a:schemeClr>
                    </a:solidFill>
                  </a:rPr>
                  <a:t>When the convolution or correlations within the segmentation algorithms are performed using computationally efficient algorithms such as the FFT then the resulting procedure represents a Fast Algorithm for implementing the convolution of correlation.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GB" altLang="en-US" sz="20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altLang="en-US" sz="2000" dirty="0">
                    <a:solidFill>
                      <a:schemeClr val="bg1">
                        <a:lumMod val="10000"/>
                      </a:schemeClr>
                    </a:solidFill>
                  </a:rPr>
                  <a:t>Thus, using the FFT, </a:t>
                </a:r>
                <a:r>
                  <a:rPr lang="en-GB" altLang="en-US" sz="2000" b="1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the Fast Algorithm </a:t>
                </a:r>
                <a:r>
                  <a:rPr lang="en-GB" altLang="en-US" sz="2000" dirty="0">
                    <a:solidFill>
                      <a:schemeClr val="bg1">
                        <a:lumMod val="10000"/>
                      </a:schemeClr>
                    </a:solidFill>
                  </a:rPr>
                  <a:t>for implementing the cyclic convolution and cyclic correlation are: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GB" altLang="en-US" sz="2000" i="1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altLang="en-US" sz="2000" b="1" i="1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Fast Cyclic Convolution: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GB" altLang="en-US" sz="2000" i="1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altLang="en-US" sz="2000" b="1" i="1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Fast Cyclic Correlation: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GB" altLang="en-US" sz="20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altLang="en-US" sz="2000" dirty="0">
                    <a:solidFill>
                      <a:schemeClr val="bg1">
                        <a:lumMod val="10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000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000" dirty="0">
                    <a:solidFill>
                      <a:schemeClr val="bg1">
                        <a:lumMod val="10000"/>
                      </a:schemeClr>
                    </a:solidFill>
                  </a:rPr>
                  <a:t> are the N-point Discrete Fourier Transforms of the N-length sequences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000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0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000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endParaRPr lang="en-GB" altLang="en-US" sz="1800" b="1" dirty="0"/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altLang="en-US" sz="2000" b="1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Question:</a:t>
                </a:r>
                <a:r>
                  <a:rPr lang="en-GB" altLang="en-US" sz="2000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</a:rPr>
                      <m:t>]=[1,0,0,1]   </m:t>
                    </m:r>
                  </m:oMath>
                </a14:m>
                <a:r>
                  <a:rPr lang="en-GB" altLang="en-US" sz="2000" dirty="0"/>
                  <a:t>and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000" i="1" dirty="0" smtClean="0">
                        <a:latin typeface="Cambria Math" panose="02040503050406030204" pitchFamily="18" charset="0"/>
                      </a:rPr>
                      <m:t>]=[0.5,1,1,0.5] </m:t>
                    </m:r>
                  </m:oMath>
                </a14:m>
                <a:r>
                  <a:rPr lang="en-GB" altLang="en-US" sz="2000" dirty="0"/>
                  <a:t>compute the cyclic convolution and cyclic correlation between x[n] and h[n] using the direct approach and the fast algorithm.  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altLang="en-US" sz="2000" dirty="0"/>
                  <a:t>Use </a:t>
                </a:r>
                <a:r>
                  <a:rPr lang="en-GB" altLang="en-US" sz="2000" dirty="0" err="1"/>
                  <a:t>Matlab</a:t>
                </a:r>
                <a:r>
                  <a:rPr lang="en-GB" altLang="en-US" sz="2000" dirty="0"/>
                  <a:t> for this problem.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BAC1B13F-BC08-9C47-872B-B3E2DC9C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07" y="1618673"/>
                <a:ext cx="11227593" cy="6024594"/>
              </a:xfrm>
              <a:prstGeom prst="rect">
                <a:avLst/>
              </a:prstGeom>
              <a:blipFill>
                <a:blip r:embed="rId4"/>
                <a:stretch>
                  <a:fillRect l="-451" t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6E84138F-77BF-5143-B660-37131682E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31124"/>
              </p:ext>
            </p:extLst>
          </p:nvPr>
        </p:nvGraphicFramePr>
        <p:xfrm>
          <a:off x="4778469" y="3665241"/>
          <a:ext cx="5639712" cy="491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1" name="Equation" r:id="rId5" imgW="52959000" imgH="4686300" progId="Equation.3">
                  <p:embed/>
                </p:oleObj>
              </mc:Choice>
              <mc:Fallback>
                <p:oleObj name="Equation" r:id="rId5" imgW="52959000" imgH="4686300" progId="Equation.3">
                  <p:embed/>
                  <p:pic>
                    <p:nvPicPr>
                      <p:cNvPr id="144391" name="Object 5">
                        <a:extLst>
                          <a:ext uri="{FF2B5EF4-FFF2-40B4-BE49-F238E27FC236}">
                            <a16:creationId xmlns:a16="http://schemas.microsoft.com/office/drawing/2014/main" id="{795001CA-C1CC-C94E-A07C-8CCA977AE1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469" y="3665241"/>
                        <a:ext cx="5639712" cy="4913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893359DD-A2D6-8C48-90DD-21F5480414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76453"/>
              </p:ext>
            </p:extLst>
          </p:nvPr>
        </p:nvGraphicFramePr>
        <p:xfrm>
          <a:off x="4778469" y="4396769"/>
          <a:ext cx="5622609" cy="540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2" name="Equation" r:id="rId7" imgW="54711600" imgH="5270500" progId="Equation.3">
                  <p:embed/>
                </p:oleObj>
              </mc:Choice>
              <mc:Fallback>
                <p:oleObj name="Equation" r:id="rId7" imgW="54711600" imgH="5270500" progId="Equation.3">
                  <p:embed/>
                  <p:pic>
                    <p:nvPicPr>
                      <p:cNvPr id="144393" name="Object 7">
                        <a:extLst>
                          <a:ext uri="{FF2B5EF4-FFF2-40B4-BE49-F238E27FC236}">
                            <a16:creationId xmlns:a16="http://schemas.microsoft.com/office/drawing/2014/main" id="{7843FBFD-F013-F945-AC35-32DE9A700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469" y="4396769"/>
                        <a:ext cx="5622609" cy="5404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025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Fast Algorithms – Convolution and correlation using the FFT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A7CF6B0A-7792-AD4E-AC5B-B5DEF13B3F2E}"/>
              </a:ext>
            </a:extLst>
          </p:cNvPr>
          <p:cNvSpPr/>
          <p:nvPr/>
        </p:nvSpPr>
        <p:spPr>
          <a:xfrm>
            <a:off x="1116807" y="1378474"/>
            <a:ext cx="10945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611405-A4C0-CE4B-926A-B37434764D6C}"/>
              </a:ext>
            </a:extLst>
          </p:cNvPr>
          <p:cNvSpPr/>
          <p:nvPr/>
        </p:nvSpPr>
        <p:spPr>
          <a:xfrm>
            <a:off x="1584960" y="1936684"/>
            <a:ext cx="826443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enlo" panose="020B0609030804020204" pitchFamily="49" charset="0"/>
              </a:rPr>
              <a:t>xn</a:t>
            </a:r>
            <a:r>
              <a:rPr lang="en-GB" sz="2000" dirty="0">
                <a:latin typeface="Menlo" panose="020B0609030804020204" pitchFamily="49" charset="0"/>
              </a:rPr>
              <a:t>=[1 0 0 1];</a:t>
            </a:r>
          </a:p>
          <a:p>
            <a:r>
              <a:rPr lang="en-GB" sz="2000" dirty="0" err="1">
                <a:latin typeface="Menlo" panose="020B0609030804020204" pitchFamily="49" charset="0"/>
              </a:rPr>
              <a:t>hn</a:t>
            </a:r>
            <a:r>
              <a:rPr lang="en-GB" sz="2000" dirty="0">
                <a:latin typeface="Menlo" panose="020B0609030804020204" pitchFamily="49" charset="0"/>
              </a:rPr>
              <a:t>=[0.5 1 1 0.5];</a:t>
            </a:r>
          </a:p>
          <a:p>
            <a:r>
              <a:rPr lang="en-GB" sz="2000" dirty="0">
                <a:latin typeface="Menlo" panose="020B0609030804020204" pitchFamily="49" charset="0"/>
              </a:rPr>
              <a:t>N=length(</a:t>
            </a:r>
            <a:r>
              <a:rPr lang="en-GB" sz="2000" dirty="0" err="1">
                <a:latin typeface="Menlo" panose="020B0609030804020204" pitchFamily="49" charset="0"/>
              </a:rPr>
              <a:t>xn</a:t>
            </a:r>
            <a:r>
              <a:rPr lang="en-GB" sz="2000" dirty="0">
                <a:latin typeface="Menlo" panose="020B0609030804020204" pitchFamily="49" charset="0"/>
              </a:rPr>
              <a:t>)+length(</a:t>
            </a:r>
            <a:r>
              <a:rPr lang="en-GB" sz="2000" dirty="0" err="1">
                <a:latin typeface="Menlo" panose="020B0609030804020204" pitchFamily="49" charset="0"/>
              </a:rPr>
              <a:t>hn</a:t>
            </a:r>
            <a:r>
              <a:rPr lang="en-GB" sz="2000" dirty="0">
                <a:latin typeface="Menlo" panose="020B0609030804020204" pitchFamily="49" charset="0"/>
              </a:rPr>
              <a:t>)-1;</a:t>
            </a:r>
          </a:p>
          <a:p>
            <a:r>
              <a:rPr lang="en-GB" sz="2000" dirty="0">
                <a:latin typeface="Menlo" panose="020B0609030804020204" pitchFamily="49" charset="0"/>
              </a:rPr>
              <a:t>xn2=[zeros(1,N-length(</a:t>
            </a:r>
            <a:r>
              <a:rPr lang="en-GB" sz="2000" dirty="0" err="1">
                <a:latin typeface="Menlo" panose="020B0609030804020204" pitchFamily="49" charset="0"/>
              </a:rPr>
              <a:t>xn</a:t>
            </a:r>
            <a:r>
              <a:rPr lang="en-GB" sz="2000" dirty="0">
                <a:latin typeface="Menlo" panose="020B0609030804020204" pitchFamily="49" charset="0"/>
              </a:rPr>
              <a:t>)) </a:t>
            </a:r>
            <a:r>
              <a:rPr lang="en-GB" sz="2000" dirty="0" err="1">
                <a:latin typeface="Menlo" panose="020B0609030804020204" pitchFamily="49" charset="0"/>
              </a:rPr>
              <a:t>xn</a:t>
            </a:r>
            <a:r>
              <a:rPr lang="en-GB" sz="2000" dirty="0">
                <a:latin typeface="Menlo" panose="020B0609030804020204" pitchFamily="49" charset="0"/>
              </a:rPr>
              <a:t>]; </a:t>
            </a:r>
            <a:r>
              <a:rPr lang="en-GB" sz="2000" dirty="0">
                <a:solidFill>
                  <a:srgbClr val="028009"/>
                </a:solidFill>
                <a:latin typeface="Menlo" panose="020B0609030804020204" pitchFamily="49" charset="0"/>
              </a:rPr>
              <a:t>% prepend zeros</a:t>
            </a:r>
            <a:endParaRPr lang="en-GB" sz="2000" dirty="0">
              <a:latin typeface="Menlo" panose="020B0609030804020204" pitchFamily="49" charset="0"/>
            </a:endParaRPr>
          </a:p>
          <a:p>
            <a:r>
              <a:rPr lang="en-GB" sz="2000" dirty="0" err="1">
                <a:latin typeface="Menlo" panose="020B0609030804020204" pitchFamily="49" charset="0"/>
              </a:rPr>
              <a:t>xnft</a:t>
            </a:r>
            <a:r>
              <a:rPr lang="en-GB" sz="2000" dirty="0">
                <a:latin typeface="Menlo" panose="020B0609030804020204" pitchFamily="49" charset="0"/>
              </a:rPr>
              <a:t>=</a:t>
            </a:r>
            <a:r>
              <a:rPr lang="en-GB" sz="2000" dirty="0" err="1">
                <a:latin typeface="Menlo" panose="020B0609030804020204" pitchFamily="49" charset="0"/>
              </a:rPr>
              <a:t>fft</a:t>
            </a:r>
            <a:r>
              <a:rPr lang="en-GB" sz="2000" dirty="0">
                <a:latin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</a:rPr>
              <a:t>xn,N</a:t>
            </a:r>
            <a:r>
              <a:rPr lang="en-GB" sz="2000" dirty="0">
                <a:latin typeface="Menlo" panose="020B0609030804020204" pitchFamily="49" charset="0"/>
              </a:rPr>
              <a:t>); </a:t>
            </a:r>
            <a:r>
              <a:rPr lang="en-GB" sz="2000" dirty="0">
                <a:solidFill>
                  <a:srgbClr val="028009"/>
                </a:solidFill>
                <a:latin typeface="Menlo" panose="020B0609030804020204" pitchFamily="49" charset="0"/>
              </a:rPr>
              <a:t>% append zeros to make length N</a:t>
            </a:r>
            <a:endParaRPr lang="en-GB" sz="2000" dirty="0">
              <a:latin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</a:rPr>
              <a:t>xn2ft=</a:t>
            </a:r>
            <a:r>
              <a:rPr lang="en-GB" sz="2000" dirty="0" err="1">
                <a:latin typeface="Menlo" panose="020B0609030804020204" pitchFamily="49" charset="0"/>
              </a:rPr>
              <a:t>fft</a:t>
            </a:r>
            <a:r>
              <a:rPr lang="en-GB" sz="2000" dirty="0">
                <a:latin typeface="Menlo" panose="020B0609030804020204" pitchFamily="49" charset="0"/>
              </a:rPr>
              <a:t>(xn2,N);</a:t>
            </a:r>
          </a:p>
          <a:p>
            <a:r>
              <a:rPr lang="en-GB" sz="2000" dirty="0" err="1">
                <a:latin typeface="Menlo" panose="020B0609030804020204" pitchFamily="49" charset="0"/>
              </a:rPr>
              <a:t>hnft</a:t>
            </a:r>
            <a:r>
              <a:rPr lang="en-GB" sz="2000" dirty="0">
                <a:latin typeface="Menlo" panose="020B0609030804020204" pitchFamily="49" charset="0"/>
              </a:rPr>
              <a:t>=</a:t>
            </a:r>
            <a:r>
              <a:rPr lang="en-GB" sz="2000" dirty="0" err="1">
                <a:latin typeface="Menlo" panose="020B0609030804020204" pitchFamily="49" charset="0"/>
              </a:rPr>
              <a:t>fft</a:t>
            </a:r>
            <a:r>
              <a:rPr lang="en-GB" sz="2000" dirty="0">
                <a:latin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</a:rPr>
              <a:t>hn,N</a:t>
            </a:r>
            <a:r>
              <a:rPr lang="en-GB" sz="2000" dirty="0">
                <a:latin typeface="Menlo" panose="020B0609030804020204" pitchFamily="49" charset="0"/>
              </a:rPr>
              <a:t>); </a:t>
            </a:r>
            <a:r>
              <a:rPr lang="en-GB" sz="2000" dirty="0">
                <a:solidFill>
                  <a:srgbClr val="028009"/>
                </a:solidFill>
                <a:latin typeface="Menlo" panose="020B0609030804020204" pitchFamily="49" charset="0"/>
              </a:rPr>
              <a:t>% append zeros to make length N</a:t>
            </a:r>
            <a:endParaRPr lang="en-GB" sz="2000" dirty="0">
              <a:latin typeface="Menlo" panose="020B0609030804020204" pitchFamily="49" charset="0"/>
            </a:endParaRPr>
          </a:p>
          <a:p>
            <a:r>
              <a:rPr lang="en-GB" sz="2000" dirty="0" err="1">
                <a:latin typeface="Menlo" panose="020B0609030804020204" pitchFamily="49" charset="0"/>
              </a:rPr>
              <a:t>conv_xh</a:t>
            </a:r>
            <a:r>
              <a:rPr lang="en-GB" sz="2000" dirty="0">
                <a:latin typeface="Menlo" panose="020B0609030804020204" pitchFamily="49" charset="0"/>
              </a:rPr>
              <a:t>=</a:t>
            </a:r>
            <a:r>
              <a:rPr lang="en-GB" sz="2000" dirty="0" err="1">
                <a:latin typeface="Menlo" panose="020B0609030804020204" pitchFamily="49" charset="0"/>
              </a:rPr>
              <a:t>ifft</a:t>
            </a:r>
            <a:r>
              <a:rPr lang="en-GB" sz="2000" dirty="0">
                <a:latin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</a:rPr>
              <a:t>xnft</a:t>
            </a:r>
            <a:r>
              <a:rPr lang="en-GB" sz="2000" dirty="0">
                <a:latin typeface="Menlo" panose="020B0609030804020204" pitchFamily="49" charset="0"/>
              </a:rPr>
              <a:t>.*</a:t>
            </a:r>
            <a:r>
              <a:rPr lang="en-GB" sz="2000" dirty="0" err="1">
                <a:latin typeface="Menlo" panose="020B0609030804020204" pitchFamily="49" charset="0"/>
              </a:rPr>
              <a:t>hnft</a:t>
            </a:r>
            <a:r>
              <a:rPr lang="en-GB" sz="2000" dirty="0">
                <a:latin typeface="Menlo" panose="020B0609030804020204" pitchFamily="49" charset="0"/>
              </a:rPr>
              <a:t>);</a:t>
            </a:r>
          </a:p>
          <a:p>
            <a:r>
              <a:rPr lang="en-GB" sz="2000" dirty="0" err="1">
                <a:latin typeface="Menlo" panose="020B0609030804020204" pitchFamily="49" charset="0"/>
              </a:rPr>
              <a:t>Rxh</a:t>
            </a:r>
            <a:r>
              <a:rPr lang="en-GB" sz="2000" dirty="0">
                <a:latin typeface="Menlo" panose="020B0609030804020204" pitchFamily="49" charset="0"/>
              </a:rPr>
              <a:t>=</a:t>
            </a:r>
            <a:r>
              <a:rPr lang="en-GB" sz="2000" dirty="0" err="1">
                <a:latin typeface="Menlo" panose="020B0609030804020204" pitchFamily="49" charset="0"/>
              </a:rPr>
              <a:t>fftshift</a:t>
            </a:r>
            <a:r>
              <a:rPr lang="en-GB" sz="2000" dirty="0">
                <a:latin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</a:rPr>
              <a:t>ifft</a:t>
            </a:r>
            <a:r>
              <a:rPr lang="en-GB" sz="2000" dirty="0">
                <a:latin typeface="Menlo" panose="020B0609030804020204" pitchFamily="49" charset="0"/>
              </a:rPr>
              <a:t>(xn2ft.*</a:t>
            </a:r>
            <a:r>
              <a:rPr lang="en-GB" sz="2000" dirty="0" err="1">
                <a:latin typeface="Menlo" panose="020B0609030804020204" pitchFamily="49" charset="0"/>
              </a:rPr>
              <a:t>conj</a:t>
            </a:r>
            <a:r>
              <a:rPr lang="en-GB" sz="2000" dirty="0">
                <a:latin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</a:rPr>
              <a:t>hnft</a:t>
            </a:r>
            <a:r>
              <a:rPr lang="en-GB" sz="2000" dirty="0">
                <a:latin typeface="Menlo" panose="020B0609030804020204" pitchFamily="49" charset="0"/>
              </a:rPr>
              <a:t>)));</a:t>
            </a:r>
          </a:p>
          <a:p>
            <a:r>
              <a:rPr lang="en-GB" sz="2000" dirty="0" err="1">
                <a:latin typeface="Menlo" panose="020B0609030804020204" pitchFamily="49" charset="0"/>
              </a:rPr>
              <a:t>yconv</a:t>
            </a:r>
            <a:r>
              <a:rPr lang="en-GB" sz="2000" dirty="0">
                <a:latin typeface="Menlo" panose="020B0609030804020204" pitchFamily="49" charset="0"/>
              </a:rPr>
              <a:t>=conv(</a:t>
            </a:r>
            <a:r>
              <a:rPr lang="en-GB" sz="2000" dirty="0" err="1">
                <a:latin typeface="Menlo" panose="020B0609030804020204" pitchFamily="49" charset="0"/>
              </a:rPr>
              <a:t>xn,hn</a:t>
            </a:r>
            <a:r>
              <a:rPr lang="en-GB" sz="2000" dirty="0">
                <a:latin typeface="Menlo" panose="020B0609030804020204" pitchFamily="49" charset="0"/>
              </a:rPr>
              <a:t>);</a:t>
            </a:r>
          </a:p>
          <a:p>
            <a:r>
              <a:rPr lang="en-GB" sz="2000" dirty="0" err="1">
                <a:latin typeface="Menlo" panose="020B0609030804020204" pitchFamily="49" charset="0"/>
              </a:rPr>
              <a:t>ycorr</a:t>
            </a:r>
            <a:r>
              <a:rPr lang="en-GB" sz="2000" dirty="0">
                <a:latin typeface="Menlo" panose="020B0609030804020204" pitchFamily="49" charset="0"/>
              </a:rPr>
              <a:t>=</a:t>
            </a:r>
            <a:r>
              <a:rPr lang="en-GB" sz="2000" dirty="0" err="1">
                <a:latin typeface="Menlo" panose="020B0609030804020204" pitchFamily="49" charset="0"/>
              </a:rPr>
              <a:t>xcorr</a:t>
            </a:r>
            <a:r>
              <a:rPr lang="en-GB" sz="2000" dirty="0">
                <a:latin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</a:rPr>
              <a:t>xn,hn</a:t>
            </a:r>
            <a:r>
              <a:rPr lang="en-GB" sz="2000" dirty="0">
                <a:latin typeface="Menlo" panose="020B0609030804020204" pitchFamily="49" charset="0"/>
              </a:rPr>
              <a:t>);</a:t>
            </a:r>
          </a:p>
          <a:p>
            <a:br>
              <a:rPr lang="en-GB" dirty="0">
                <a:latin typeface="Menlo" panose="020B0609030804020204" pitchFamily="49" charset="0"/>
              </a:rPr>
            </a:br>
            <a:endParaRPr lang="en-GB" b="0" i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127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Fast Algorithms – Convolution and correlation using the FFT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A7CF6B0A-7792-AD4E-AC5B-B5DEF13B3F2E}"/>
              </a:ext>
            </a:extLst>
          </p:cNvPr>
          <p:cNvSpPr/>
          <p:nvPr/>
        </p:nvSpPr>
        <p:spPr>
          <a:xfrm>
            <a:off x="1116807" y="1378474"/>
            <a:ext cx="10945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graphicFrame>
        <p:nvGraphicFramePr>
          <p:cNvPr id="5" name="Group 3">
            <a:extLst>
              <a:ext uri="{FF2B5EF4-FFF2-40B4-BE49-F238E27FC236}">
                <a16:creationId xmlns:a16="http://schemas.microsoft.com/office/drawing/2014/main" id="{CC58A9DE-7DBA-9547-A5BE-25E41AC4D4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479181"/>
              </p:ext>
            </p:extLst>
          </p:nvPr>
        </p:nvGraphicFramePr>
        <p:xfrm>
          <a:off x="1246186" y="1692429"/>
          <a:ext cx="10667139" cy="4578075"/>
        </p:xfrm>
        <a:graphic>
          <a:graphicData uri="http://schemas.openxmlformats.org/drawingml/2006/table">
            <a:tbl>
              <a:tblPr/>
              <a:tblGrid>
                <a:gridCol w="1159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4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7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963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N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Direct Method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GB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Fast Convolution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12Nlog</a:t>
                      </a:r>
                      <a:r>
                        <a:rPr kumimoji="0" lang="en-GB" sz="20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</a:t>
                      </a: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(2N)+8N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Complexity </a:t>
                      </a: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ratio: </a:t>
                      </a: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fast/direct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69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8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64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448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7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69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16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256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1,088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4.25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69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32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1,024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2,560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2.5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4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64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4,096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5,888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1.4375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69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128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16,384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13,312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0.8125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69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256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65,536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29,696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0.4531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69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512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262,144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65,536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0.25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31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1024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1,048,576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143,360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0.1367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2048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4,194,304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311,296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0.0742</a:t>
                      </a:r>
                      <a:endParaRPr kumimoji="0" lang="en-GB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3">
                            <a:lumMod val="75000"/>
                            <a:lumOff val="2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89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Discrete Fourier Transform(DFT)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C34AD9-8AFD-6F43-9F51-69FF9840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432612"/>
              </p:ext>
            </p:extLst>
          </p:nvPr>
        </p:nvGraphicFramePr>
        <p:xfrm>
          <a:off x="6381946" y="1252587"/>
          <a:ext cx="5242862" cy="164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9" name="Equation" r:id="rId3" imgW="75196700" imgH="23698200" progId="Equation.3">
                  <p:embed/>
                </p:oleObj>
              </mc:Choice>
              <mc:Fallback>
                <p:oleObj name="Equation" r:id="rId3" imgW="75196700" imgH="23698200" progId="Equation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0C34AD9-8AFD-6F43-9F51-69FF9840C7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946" y="1252587"/>
                        <a:ext cx="5242862" cy="164736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EF855-3485-A046-938B-881F2D491636}"/>
                  </a:ext>
                </a:extLst>
              </p:cNvPr>
              <p:cNvSpPr txBox="1"/>
              <p:nvPr/>
            </p:nvSpPr>
            <p:spPr>
              <a:xfrm>
                <a:off x="933254" y="1714710"/>
                <a:ext cx="10614581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GB" altLang="en-US" sz="2000" dirty="0"/>
                  <a:t>The DFT can be seen in two forms:</a:t>
                </a:r>
              </a:p>
              <a:p>
                <a:pPr>
                  <a:lnSpc>
                    <a:spcPct val="90000"/>
                  </a:lnSpc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</a:pPr>
                <a:r>
                  <a:rPr lang="en-GB" altLang="en-US" sz="2000" dirty="0">
                    <a:solidFill>
                      <a:srgbClr val="0070C0"/>
                    </a:solidFill>
                  </a:rPr>
                  <a:t>1- it represents the sampled version of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en-US" sz="200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sz="2000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</a:pPr>
                <a:r>
                  <a:rPr lang="en-GB" altLang="en-US" sz="2000" dirty="0"/>
                  <a:t>OR</a:t>
                </a:r>
              </a:p>
              <a:p>
                <a:pPr>
                  <a:lnSpc>
                    <a:spcPct val="90000"/>
                  </a:lnSpc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</a:pPr>
                <a:r>
                  <a:rPr lang="en-GB" altLang="en-US" sz="2000" dirty="0">
                    <a:solidFill>
                      <a:srgbClr val="0070C0"/>
                    </a:solidFill>
                  </a:rPr>
                  <a:t>2- it is used to compute the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altLang="en-US" sz="2000" dirty="0">
                    <a:solidFill>
                      <a:srgbClr val="0070C0"/>
                    </a:solidFill>
                  </a:rPr>
                  <a:t> coefficients of the DFS expansion of a periodic discrete signal</a:t>
                </a:r>
              </a:p>
              <a:p>
                <a:pPr>
                  <a:lnSpc>
                    <a:spcPct val="90000"/>
                  </a:lnSpc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</a:pPr>
                <a:r>
                  <a:rPr lang="en-GB" altLang="en-US" sz="2000" dirty="0"/>
                  <a:t>In either cases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altLang="en-US" sz="2000" dirty="0"/>
                  <a:t>as we are using discrete samples in the frequency domain and thus we are assuming a periodic signal in the time domain.</a:t>
                </a:r>
              </a:p>
              <a:p>
                <a:pPr>
                  <a:lnSpc>
                    <a:spcPct val="90000"/>
                  </a:lnSpc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</a:pPr>
                <a:r>
                  <a:rPr lang="en-GB" altLang="en-US" sz="2000" dirty="0">
                    <a:solidFill>
                      <a:srgbClr val="0070C0"/>
                    </a:solidFill>
                  </a:rPr>
                  <a:t>1- So we either started with N-samples of a  non periodic signal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000" dirty="0">
                    <a:solidFill>
                      <a:srgbClr val="0070C0"/>
                    </a:solidFill>
                  </a:rPr>
                  <a:t> and following the IDFT of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altLang="en-US" sz="2000" dirty="0">
                    <a:solidFill>
                      <a:srgbClr val="0070C0"/>
                    </a:solidFill>
                  </a:rPr>
                  <a:t>we will produce a periodic extension of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000" dirty="0">
                    <a:solidFill>
                      <a:srgbClr val="0070C0"/>
                    </a:solidFill>
                  </a:rPr>
                  <a:t> namely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000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alt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000" dirty="0">
                    <a:solidFill>
                      <a:srgbClr val="0070C0"/>
                    </a:solidFill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</a:pPr>
                <a:r>
                  <a:rPr lang="en-GB" altLang="en-US" sz="2000" dirty="0"/>
                  <a:t>OR</a:t>
                </a:r>
              </a:p>
              <a:p>
                <a:pPr>
                  <a:lnSpc>
                    <a:spcPct val="90000"/>
                  </a:lnSpc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</a:pPr>
                <a:r>
                  <a:rPr lang="en-GB" altLang="en-US" sz="2000" dirty="0">
                    <a:solidFill>
                      <a:srgbClr val="0070C0"/>
                    </a:solidFill>
                  </a:rPr>
                  <a:t>2-We started out with </a:t>
                </a:r>
                <a14:m>
                  <m:oMath xmlns:m="http://schemas.openxmlformats.org/officeDocument/2006/math">
                    <m:r>
                      <a:rPr lang="en-GB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000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alt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000" dirty="0">
                    <a:solidFill>
                      <a:srgbClr val="0070C0"/>
                    </a:solidFill>
                  </a:rPr>
                  <a:t> in the first place.</a:t>
                </a:r>
                <a:endParaRPr lang="el-GR" altLang="en-US" sz="2000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EF855-3485-A046-938B-881F2D491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54" y="1714710"/>
                <a:ext cx="10614581" cy="5355312"/>
              </a:xfrm>
              <a:prstGeom prst="rect">
                <a:avLst/>
              </a:prstGeom>
              <a:blipFill>
                <a:blip r:embed="rId5"/>
                <a:stretch>
                  <a:fillRect l="-597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33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DFT Bins and Spectral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B56CBE5-9B4F-0E4A-8AD8-0567D4BC107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371600" y="1260835"/>
                <a:ext cx="10374198" cy="518709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318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002060"/>
                  </a:buClr>
                  <a:buFont typeface="Wingdings" pitchFamily="2" charset="2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37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3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92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50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GB" altLang="en-US" sz="2400" dirty="0"/>
                  <a:t>Assuming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altLang="en-US" sz="2400" dirty="0"/>
                  <a:t> even then </a:t>
                </a:r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400" dirty="0"/>
                  <a:t> versus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altLang="en-US" sz="2400" dirty="0"/>
                  <a:t> for k=0,1,2…N-1 displays the frequency coefficients in the order dc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r>
                  <a:rPr lang="en-GB" altLang="en-US" sz="2400" dirty="0"/>
                  <a:t>, positive frequency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=1,2…,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/2] </m:t>
                    </m:r>
                  </m:oMath>
                </a14:m>
                <a:r>
                  <a:rPr lang="en-GB" altLang="en-US" sz="2400" dirty="0"/>
                  <a:t>and reverse negative  frequency coefficients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/2+1,…,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−1].</m:t>
                    </m:r>
                  </m:oMath>
                </a14:m>
                <a:endParaRPr lang="en-GB" altLang="en-US" sz="2400" dirty="0"/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/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sz="2400" dirty="0"/>
                  <a:t>Each DFT bin is a distance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  <m:t>𝑁𝑇</m:t>
                        </m:r>
                      </m:den>
                    </m:f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/>
                  <a:t>from its neighbour. Note that coefficient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GB" altLang="en-US" sz="2400" dirty="0"/>
                  <a:t> corresponds to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altLang="en-US" sz="2400" i="1" baseline="-25000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/2 </m:t>
                    </m:r>
                  </m:oMath>
                </a14:m>
                <a:r>
                  <a:rPr lang="en-GB" altLang="en-US" sz="2400" dirty="0"/>
                  <a:t>or the Nyquist frequency.</a:t>
                </a:r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/>
              </a:p>
              <a:p>
                <a:pPr marL="342900" indent="-342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sz="2400" dirty="0"/>
                  <a:t>The DFT resolution is therefore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altLang="en-US" sz="2400" i="1" dirty="0" smtClean="0">
                            <a:latin typeface="Cambria Math" panose="02040503050406030204" pitchFamily="18" charset="0"/>
                          </a:rPr>
                          <m:t>𝑁𝑇</m:t>
                        </m:r>
                      </m:den>
                    </m:f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24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GB" altLang="en-US" sz="2400" dirty="0"/>
                  <a:t> meaning that two spectral components in </a:t>
                </a:r>
                <a:r>
                  <a:rPr lang="en-GB" altLang="en-US" sz="2400" b="1" dirty="0">
                    <a:solidFill>
                      <a:srgbClr val="0070C0"/>
                    </a:solidFill>
                  </a:rPr>
                  <a:t>an N-point discrete signal that are closer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alt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alt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GB" alt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𝑵𝑻</m:t>
                        </m:r>
                      </m:den>
                    </m:f>
                    <m:r>
                      <a:rPr lang="en-GB" alt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𝑯𝒛</m:t>
                    </m:r>
                    <m:r>
                      <a:rPr lang="en-GB" alt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b="1" dirty="0">
                    <a:solidFill>
                      <a:srgbClr val="0070C0"/>
                    </a:solidFill>
                  </a:rPr>
                  <a:t>to each other will not be resolvable using an N-point DFT of the discrete signal.</a:t>
                </a:r>
                <a:endParaRPr lang="en-GB" altLang="en-US" sz="2400" b="1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B56CBE5-9B4F-0E4A-8AD8-0567D4BC1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260835"/>
                <a:ext cx="10374198" cy="5187099"/>
              </a:xfrm>
              <a:prstGeom prst="rect">
                <a:avLst/>
              </a:prstGeom>
              <a:blipFill>
                <a:blip r:embed="rId2"/>
                <a:stretch>
                  <a:fillRect l="-979" t="-1711" r="-490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43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DFT For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B56CBE5-9B4F-0E4A-8AD8-0567D4BC107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343319" y="1128859"/>
                <a:ext cx="10374198" cy="5187099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318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002060"/>
                  </a:buClr>
                  <a:buFont typeface="Wingdings" pitchFamily="2" charset="2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37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3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92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50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Convolution of two periodic signals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]∗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 have period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alt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GB" altLang="en-US" sz="2400" b="1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B56CBE5-9B4F-0E4A-8AD8-0567D4BC1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19" y="1128859"/>
                <a:ext cx="10374198" cy="5187099"/>
              </a:xfrm>
              <a:prstGeom prst="rect">
                <a:avLst/>
              </a:prstGeom>
              <a:blipFill>
                <a:blip r:embed="rId3"/>
                <a:stretch>
                  <a:fillRect l="-733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F2E50340-1DBC-6E4A-B3A4-EAC2CEC5E1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211308"/>
              </p:ext>
            </p:extLst>
          </p:nvPr>
        </p:nvGraphicFramePr>
        <p:xfrm>
          <a:off x="2510477" y="2314792"/>
          <a:ext cx="7086010" cy="1651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3" name="Equation" r:id="rId4" imgW="95377000" imgH="22237700" progId="Equation.3">
                  <p:embed/>
                </p:oleObj>
              </mc:Choice>
              <mc:Fallback>
                <p:oleObj name="Equation" r:id="rId4" imgW="95377000" imgH="22237700" progId="Equation.3">
                  <p:embed/>
                  <p:pic>
                    <p:nvPicPr>
                      <p:cNvPr id="93190" name="Object 4">
                        <a:extLst>
                          <a:ext uri="{FF2B5EF4-FFF2-40B4-BE49-F238E27FC236}">
                            <a16:creationId xmlns:a16="http://schemas.microsoft.com/office/drawing/2014/main" id="{CCFAB4C0-FC9A-F54A-9978-9D98465127A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0477" y="2314792"/>
                        <a:ext cx="7086010" cy="1651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>
                <a:extLst>
                  <a:ext uri="{FF2B5EF4-FFF2-40B4-BE49-F238E27FC236}">
                    <a16:creationId xmlns:a16="http://schemas.microsoft.com/office/drawing/2014/main" id="{F2D0ED75-5A63-A341-B47D-F55FF3BCBA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4150" y="3807249"/>
                <a:ext cx="10807061" cy="33855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200" b="1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Example:</a:t>
                </a:r>
                <a:r>
                  <a:rPr lang="en-GB" altLang="en-US" sz="2200" dirty="0">
                    <a:solidFill>
                      <a:schemeClr val="accent3">
                        <a:lumMod val="75000"/>
                        <a:lumOff val="2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]=[1 2 1] ,  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200" i="1" dirty="0" smtClean="0">
                        <a:latin typeface="Cambria Math" panose="02040503050406030204" pitchFamily="18" charset="0"/>
                      </a:rPr>
                      <m:t>]=[1 0 1]</m:t>
                    </m:r>
                  </m:oMath>
                </a14:m>
                <a:endParaRPr lang="en-GB" altLang="en-US" sz="2200" dirty="0"/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en-GB" altLang="en-US" sz="220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GB" alt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en-US" sz="22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alt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en-US" sz="2200" i="1" dirty="0" smtClean="0">
                              <a:latin typeface="Cambria Math" panose="02040503050406030204" pitchFamily="18" charset="0"/>
                            </a:rPr>
                            <m:t>4.0000            −0.5000 − 0.8660</m:t>
                          </m:r>
                          <m:r>
                            <a:rPr lang="en-GB" altLang="en-US" sz="22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altLang="en-US" sz="2200" i="1" dirty="0" smtClean="0">
                              <a:latin typeface="Cambria Math" panose="02040503050406030204" pitchFamily="18" charset="0"/>
                            </a:rPr>
                            <m:t>       −0.5000 + 0.8660</m:t>
                          </m:r>
                          <m:r>
                            <a:rPr lang="en-GB" altLang="en-US" sz="22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GB" altLang="en-US" sz="2200" i="1" dirty="0">
                  <a:latin typeface="Cambria Math" panose="020405030504060302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]= [2.0000             0.5000 + 0.8660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         0.5000 − 0.8660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altLang="en-US" sz="220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20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]=  [8.0000             0.5000 − 0.8660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         0.5000 + 0.8660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altLang="en-US" sz="220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altLang="en-US" sz="220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20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GB" alt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alt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GB" alt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𝐼𝐷𝐹𝑇</m:t>
                    </m:r>
                    <m:r>
                      <a:rPr lang="en-GB" alt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alt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]]=   [ 3  3  2]       </m:t>
                    </m:r>
                  </m:oMath>
                </a14:m>
                <a:r>
                  <a:rPr lang="en-GB" altLang="en-US" sz="2200" dirty="0"/>
                  <a:t>This is a periodic signal with period 3.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en-GB" altLang="en-US" sz="1800" dirty="0"/>
              </a:p>
            </p:txBody>
          </p:sp>
        </mc:Choice>
        <mc:Fallback xmlns="">
          <p:sp>
            <p:nvSpPr>
              <p:cNvPr id="6" name="Text Box 5">
                <a:extLst>
                  <a:ext uri="{FF2B5EF4-FFF2-40B4-BE49-F238E27FC236}">
                    <a16:creationId xmlns:a16="http://schemas.microsoft.com/office/drawing/2014/main" id="{F2D0ED75-5A63-A341-B47D-F55FF3BCB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4150" y="3807249"/>
                <a:ext cx="10807061" cy="3385542"/>
              </a:xfrm>
              <a:prstGeom prst="rect">
                <a:avLst/>
              </a:prstGeom>
              <a:blipFill>
                <a:blip r:embed="rId6"/>
                <a:stretch>
                  <a:fillRect l="-704" t="-149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92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Linear/Cyclic Convolution/Correlation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3D4D2C36-1BC4-7E43-A377-7C4A1B3325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415869" y="1621410"/>
                <a:ext cx="9080369" cy="538144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318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002060"/>
                  </a:buClr>
                  <a:buFont typeface="Wingdings" pitchFamily="2" charset="2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318" rtl="0" eaLnBrk="1" latinLnBrk="0" hangingPunct="1">
                  <a:lnSpc>
                    <a:spcPct val="120000"/>
                  </a:lnSpc>
                  <a:spcBef>
                    <a:spcPts val="499"/>
                  </a:spcBef>
                  <a:buClr>
                    <a:srgbClr val="002060"/>
                  </a:buClr>
                  <a:buFont typeface="Wingdings" pitchFamily="2" charset="2"/>
                  <a:buNone/>
                  <a:defRPr sz="1000" kern="1200" baseline="0">
                    <a:solidFill>
                      <a:schemeClr val="tx1">
                        <a:alpha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37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34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92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50" indent="-228580" algn="l" defTabSz="914318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 be of length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  and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be of length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then the Linear convolution between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 and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produces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non zero outputs.</a:t>
                </a:r>
              </a:p>
              <a:p>
                <a:pPr marL="457200" indent="-4572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To obtain the linear convolution using the cyclic convolution proceed as follows:</a:t>
                </a:r>
              </a:p>
              <a:p>
                <a:pPr marL="457200" indent="-4572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lang="en-GB" alt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457200" indent="-4572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GB" altLang="en-US" sz="2400" dirty="0">
                    <a:solidFill>
                      <a:srgbClr val="0070C0"/>
                    </a:solidFill>
                  </a:rPr>
                  <a:t>Append 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altLang="en-US" sz="2400" dirty="0">
                    <a:solidFill>
                      <a:srgbClr val="0070C0"/>
                    </a:solidFill>
                  </a:rPr>
                  <a:t> zeros onto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altLang="en-US" sz="2400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altLang="en-US" sz="2400" dirty="0">
                    <a:solidFill>
                      <a:srgbClr val="0070C0"/>
                    </a:solidFill>
                  </a:rPr>
                  <a:t> zeros onto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GB" altLang="en-US" sz="2400" dirty="0">
                    <a:solidFill>
                      <a:srgbClr val="0070C0"/>
                    </a:solidFill>
                  </a:rPr>
                  <a:t>and compute the cyclic convolution of the new sequences.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GB" alt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The result is the linear convolution.</a:t>
                </a:r>
              </a:p>
              <a:p>
                <a:pPr>
                  <a:lnSpc>
                    <a:spcPct val="80000"/>
                  </a:lnSpc>
                  <a:buFontTx/>
                  <a:buNone/>
                </a:pPr>
                <a:r>
                  <a:rPr lang="en-GB" altLang="en-US" sz="2400" b="1" dirty="0">
                    <a:solidFill>
                      <a:schemeClr val="bg1">
                        <a:lumMod val="10000"/>
                      </a:schemeClr>
                    </a:solidFill>
                  </a:rPr>
                  <a:t>Tutorial Exercise: </a:t>
                </a:r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Illustrate this with the example given above  i.e.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]=[1 2 1] </m:t>
                    </m:r>
                  </m:oMath>
                </a14:m>
                <a:r>
                  <a:rPr lang="en-GB" altLang="en-US" sz="2400" dirty="0">
                    <a:solidFill>
                      <a:schemeClr val="bg1">
                        <a:lumMod val="10000"/>
                      </a:schemeClr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400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]=[1 0 1]</m:t>
                    </m:r>
                  </m:oMath>
                </a14:m>
                <a:endParaRPr lang="en-GB" altLang="en-US" sz="24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3D4D2C36-1BC4-7E43-A377-7C4A1B332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69" y="1621410"/>
                <a:ext cx="9080369" cy="5381445"/>
              </a:xfrm>
              <a:prstGeom prst="rect">
                <a:avLst/>
              </a:prstGeom>
              <a:blipFill>
                <a:blip r:embed="rId2"/>
                <a:stretch>
                  <a:fillRect l="-978" t="-2118" r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73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187" y="187995"/>
            <a:ext cx="10945813" cy="7207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Spectral Leakage and Scallop Loss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0DECB8-04EF-8B42-AC73-8DAD8915BC5D}"/>
              </a:ext>
            </a:extLst>
          </p:cNvPr>
          <p:cNvSpPr txBox="1">
            <a:spLocks/>
          </p:cNvSpPr>
          <p:nvPr/>
        </p:nvSpPr>
        <p:spPr>
          <a:xfrm>
            <a:off x="1418735" y="1269172"/>
            <a:ext cx="9770882" cy="5503987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Two important DFT characteristics that are now investigated namely</a:t>
            </a:r>
            <a:r>
              <a:rPr lang="en-GB" altLang="en-US" sz="24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GB" altLang="en-US" sz="24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Spectral Leakage and </a:t>
            </a:r>
            <a:r>
              <a:rPr lang="en-GB" altLang="en-US" sz="24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 </a:t>
            </a:r>
            <a:r>
              <a:rPr lang="en-GB" altLang="en-US" sz="24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Scallop Loss (SL)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Spectral leakage 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occurs due to the fact that, for some sinusoidal components of a signal,  a non-integer number of periods of this sinusoid will be acquired.   </a:t>
            </a:r>
            <a:r>
              <a:rPr lang="en-GB" altLang="en-US" sz="2400" u="sng" dirty="0">
                <a:solidFill>
                  <a:schemeClr val="bg1">
                    <a:lumMod val="10000"/>
                  </a:schemeClr>
                </a:solidFill>
              </a:rPr>
              <a:t>Windowing using window functions are used to reduce the effects of Scallop Loss and Spectral Leakage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Scallop Loss </a:t>
            </a:r>
            <a:r>
              <a:rPr lang="en-GB" altLang="en-US" sz="2400" dirty="0">
                <a:solidFill>
                  <a:schemeClr val="bg1">
                    <a:lumMod val="10000"/>
                  </a:schemeClr>
                </a:solidFill>
              </a:rPr>
              <a:t>is the loss in energy observed due to the fact that the </a:t>
            </a:r>
            <a:r>
              <a:rPr lang="en-GB" altLang="en-US" sz="2400" u="sng" dirty="0">
                <a:solidFill>
                  <a:schemeClr val="bg1">
                    <a:lumMod val="10000"/>
                  </a:schemeClr>
                </a:solidFill>
              </a:rPr>
              <a:t>some or all of the frequency components of the signal do not coincide with exact DFT bins.  </a:t>
            </a:r>
          </a:p>
        </p:txBody>
      </p:sp>
    </p:spTree>
    <p:extLst>
      <p:ext uri="{BB962C8B-B14F-4D97-AF65-F5344CB8AC3E}">
        <p14:creationId xmlns:p14="http://schemas.microsoft.com/office/powerpoint/2010/main" val="376129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&amp;D-Powerpoint Template_16x9">
  <a:themeElements>
    <a:clrScheme name="Custom 1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092140"/>
      </a:accent1>
      <a:accent2>
        <a:srgbClr val="092140"/>
      </a:accent2>
      <a:accent3>
        <a:srgbClr val="092140"/>
      </a:accent3>
      <a:accent4>
        <a:srgbClr val="092140"/>
      </a:accent4>
      <a:accent5>
        <a:srgbClr val="092140"/>
      </a:accent5>
      <a:accent6>
        <a:srgbClr val="092140"/>
      </a:accent6>
      <a:hlink>
        <a:srgbClr val="092140"/>
      </a:hlink>
      <a:folHlink>
        <a:srgbClr val="09214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18148</TotalTime>
  <Words>3801</Words>
  <Application>Microsoft Macintosh PowerPoint</Application>
  <PresentationFormat>Widescreen</PresentationFormat>
  <Paragraphs>833</Paragraphs>
  <Slides>45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Arial Black</vt:lpstr>
      <vt:lpstr>Calibri</vt:lpstr>
      <vt:lpstr>Cambria Math</vt:lpstr>
      <vt:lpstr>Menlo</vt:lpstr>
      <vt:lpstr>Montserrat</vt:lpstr>
      <vt:lpstr>Montserrat Medium</vt:lpstr>
      <vt:lpstr>Times New Roman</vt:lpstr>
      <vt:lpstr>Verdana</vt:lpstr>
      <vt:lpstr>Wingdings</vt:lpstr>
      <vt:lpstr>B&amp;D-Powerpoint Template_16x9</vt:lpstr>
      <vt:lpstr>Equation</vt:lpstr>
      <vt:lpstr>PowerPoint Presentation</vt:lpstr>
      <vt:lpstr>DTFT, DFT, DFS Relationship</vt:lpstr>
      <vt:lpstr>DTFT, DFT, DFS Relationship</vt:lpstr>
      <vt:lpstr>The Discrete Fourier Transform(DFT) </vt:lpstr>
      <vt:lpstr>The Discrete Fourier Transform(DFT) </vt:lpstr>
      <vt:lpstr>DFT Bins and Spectral Resolution</vt:lpstr>
      <vt:lpstr>DFT For Convolution</vt:lpstr>
      <vt:lpstr>Linear/Cyclic Convolution/Correlation</vt:lpstr>
      <vt:lpstr>Spectral Leakage and Scallop Loss</vt:lpstr>
      <vt:lpstr>Spectral Leakage and Scallop Loss</vt:lpstr>
      <vt:lpstr>Windows</vt:lpstr>
      <vt:lpstr>Windows</vt:lpstr>
      <vt:lpstr>Windows- Spectra</vt:lpstr>
      <vt:lpstr>Scallop Loss</vt:lpstr>
      <vt:lpstr>Quantifying the Scallop Loss</vt:lpstr>
      <vt:lpstr>Windows- Characteristics</vt:lpstr>
      <vt:lpstr>Windows –Spectral Leakage Mitigation</vt:lpstr>
      <vt:lpstr>Evaluating the DFT – (i) DFT Matrix Method </vt:lpstr>
      <vt:lpstr>Evaluating the DFT – (i) DFT Matrix Method </vt:lpstr>
      <vt:lpstr>Evaluating the DFT – (i) DFT Matrix Method </vt:lpstr>
      <vt:lpstr>Evaluating the DFT – (i) DFT Matrix Method </vt:lpstr>
      <vt:lpstr>Evaluating the DFT – (i) DFT Matrix Method </vt:lpstr>
      <vt:lpstr>Evaluating the DFT – (i) DFT Matrix Method </vt:lpstr>
      <vt:lpstr>Evaluating the DFT – (i) DFT Matrix Method </vt:lpstr>
      <vt:lpstr>Evaluating the DFT – (i) DFT Matrix Method </vt:lpstr>
      <vt:lpstr>Evaluating the DFT – (i) DFT Matrix Method </vt:lpstr>
      <vt:lpstr>Evaluating the DFT – (i) DFT Matrix Method </vt:lpstr>
      <vt:lpstr>Evaluating the DFT – (ii) FFT</vt:lpstr>
      <vt:lpstr>Evaluating the DFT – (ii) FFT</vt:lpstr>
      <vt:lpstr>Evaluating the DFT – (ii) FFT</vt:lpstr>
      <vt:lpstr>Radix 2 Decimation in time FFT method</vt:lpstr>
      <vt:lpstr>Radix 2 Decimation in time FFT method</vt:lpstr>
      <vt:lpstr>Radix 2 Decimation in time FFT method</vt:lpstr>
      <vt:lpstr>Radix 2 Decimation in time FFT method</vt:lpstr>
      <vt:lpstr>Radix 2 Decimation in time FFT method</vt:lpstr>
      <vt:lpstr>Radix 2 Decimation in time FFT method</vt:lpstr>
      <vt:lpstr>Radix 2 Decimation in time FFT method</vt:lpstr>
      <vt:lpstr>Radix 2 Decimation in time FFT method</vt:lpstr>
      <vt:lpstr>Radix 2 Decimation in time FFT method</vt:lpstr>
      <vt:lpstr>Radix 2 Decimation in time FFT method</vt:lpstr>
      <vt:lpstr>Notes on the FFT</vt:lpstr>
      <vt:lpstr>DFT Excercises </vt:lpstr>
      <vt:lpstr>Fast Algorithms – Convolution and correlation using the FFT</vt:lpstr>
      <vt:lpstr>Fast Algorithms – Convolution and correlation using the FFT</vt:lpstr>
      <vt:lpstr>Fast Algorithms – Convolution and correlation using the FFT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O'Donnell</dc:creator>
  <cp:lastModifiedBy>Microsoft Office User</cp:lastModifiedBy>
  <cp:revision>272</cp:revision>
  <dcterms:created xsi:type="dcterms:W3CDTF">2020-02-05T16:03:23Z</dcterms:created>
  <dcterms:modified xsi:type="dcterms:W3CDTF">2022-10-31T14:26:15Z</dcterms:modified>
</cp:coreProperties>
</file>